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3"/>
    <p:sldId id="285" r:id="rId4"/>
    <p:sldId id="270" r:id="rId5"/>
    <p:sldId id="257" r:id="rId6"/>
    <p:sldId id="258" r:id="rId7"/>
    <p:sldId id="261" r:id="rId8"/>
    <p:sldId id="259" r:id="rId9"/>
    <p:sldId id="262" r:id="rId10"/>
    <p:sldId id="263" r:id="rId11"/>
    <p:sldId id="260" r:id="rId12"/>
    <p:sldId id="264" r:id="rId13"/>
    <p:sldId id="265" r:id="rId14"/>
    <p:sldId id="282" r:id="rId15"/>
    <p:sldId id="283" r:id="rId16"/>
    <p:sldId id="284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第一章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嵌入式系统概述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高宏宇</a:t>
            </a:r>
            <a:endParaRPr lang="zh-CN" altLang="en-US"/>
          </a:p>
          <a:p>
            <a:r>
              <a:rPr lang="en-US" altLang="zh-CN"/>
              <a:t>13981814271</a:t>
            </a:r>
            <a:endParaRPr lang="en-US" altLang="zh-CN"/>
          </a:p>
          <a:p>
            <a:r>
              <a:rPr lang="en-US" altLang="zh-CN"/>
              <a:t>QQ</a:t>
            </a:r>
            <a:r>
              <a:rPr lang="zh-CN" altLang="en-US"/>
              <a:t>：</a:t>
            </a:r>
            <a:r>
              <a:rPr lang="en-US" altLang="zh-CN"/>
              <a:t>12793148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不了解战争，如何能知道和平的珍贵；</a:t>
            </a:r>
            <a:endParaRPr lang="zh-CN" altLang="en-US"/>
          </a:p>
          <a:p>
            <a:r>
              <a:rPr lang="zh-CN" altLang="en-US"/>
              <a:t>不经历失败，如何能感受成功的喜悦；</a:t>
            </a:r>
            <a:endParaRPr lang="zh-CN" altLang="en-US"/>
          </a:p>
          <a:p>
            <a:r>
              <a:rPr lang="zh-CN" altLang="en-US"/>
              <a:t>不感悟历史，如何才能知道你的珍贵。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371475"/>
            <a:ext cx="3162935" cy="41205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205605" y="231775"/>
            <a:ext cx="770699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冯·诺依曼先后执教于柏林大学和汉堡大学，1930年前往美国，后入美国籍。历任普林斯顿大学教授、普林斯顿高等研究院教授，入选美国原子能委员会会员、美国国家科学院院士。 早期以算子理论、共振论、量子理论、集合论等方面的研究闻名，开创了冯·诺依曼代数。冯·诺依曼第二次世界大战期间曾参与曼哈顿计划，为第一颗原子弹的研制作出了贡献。</a:t>
            </a:r>
            <a:endParaRPr lang="zh-CN" altLang="en-US" sz="2400"/>
          </a:p>
        </p:txBody>
      </p:sp>
      <p:sp>
        <p:nvSpPr>
          <p:cNvPr id="11" name="文本框 10"/>
          <p:cNvSpPr txBox="1"/>
          <p:nvPr/>
        </p:nvSpPr>
        <p:spPr>
          <a:xfrm>
            <a:off x="4306570" y="3343275"/>
            <a:ext cx="750443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冯·诺依曼1944年与奥斯卡·摩根斯特恩合著《博弈论与经济行为》，是博弈论学科的奠基性著作。 晚年，冯·诺依曼转向研究自动机理论，著有对人脑和计算机系统进行精确分析的著作《计算机与人脑》（1958年），为研制电子数字计算机提供了基础性的方案。 其余主要著作有《量子力学的数学基础》（1926年）、《经典力学的算子方法》、《连续几何》（1960）等。</a:t>
            </a:r>
            <a:endParaRPr lang="zh-CN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4694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785495" y="1294130"/>
            <a:ext cx="1040447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ENIAC长30.48米，宽6米，高2.4米，占地面积约170平方米，30个操作台，重达30英吨，耗电量150千瓦，造价48万美元。它包含了17,468根真空管（电子管）7,200根水晶二极管，1,500 个中转，70,000个电阻器，10,000个电容器，1500个继电器，6000多个开关，计算速度是每秒5000次加法或400次乘法，是使用继电器运转的机电式计算机的1000倍、手工计算的20万倍。</a:t>
            </a:r>
            <a:endParaRPr lang="zh-CN" altLang="en-US"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43610"/>
            <a:ext cx="12221210" cy="48888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625" y="594995"/>
            <a:ext cx="7639050" cy="5667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9350" y="61595"/>
            <a:ext cx="6762750" cy="67354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" y="294640"/>
            <a:ext cx="11139805" cy="62680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目前主流</a:t>
            </a:r>
            <a:r>
              <a:rPr lang="en-US" altLang="zh-CN"/>
              <a:t>CPU</a:t>
            </a:r>
            <a:r>
              <a:rPr lang="zh-CN" altLang="en-US"/>
              <a:t>的速度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13th Gen Intel(R) Core(TM) i7-13700K</a:t>
            </a:r>
            <a:endParaRPr lang="zh-CN" altLang="en-US"/>
          </a:p>
          <a:p>
            <a:pPr lvl="1"/>
            <a:r>
              <a:rPr lang="zh-CN" altLang="en-US"/>
              <a:t>核心：6.38GFLOPS</a:t>
            </a:r>
            <a:r>
              <a:rPr lang="en-US" altLang="zh-CN"/>
              <a:t>/Core	64</a:t>
            </a:r>
            <a:r>
              <a:rPr lang="zh-CN" altLang="en-US"/>
              <a:t>亿浮点</a:t>
            </a:r>
            <a:r>
              <a:rPr lang="en-US" altLang="zh-CN"/>
              <a:t>/</a:t>
            </a:r>
            <a:r>
              <a:rPr lang="zh-CN" altLang="en-US"/>
              <a:t>核心</a:t>
            </a:r>
            <a:r>
              <a:rPr lang="en-US" altLang="zh-CN"/>
              <a:t>/</a:t>
            </a:r>
            <a:r>
              <a:rPr lang="zh-CN" altLang="en-US"/>
              <a:t>秒</a:t>
            </a:r>
            <a:endParaRPr lang="zh-CN" altLang="en-US"/>
          </a:p>
          <a:p>
            <a:pPr lvl="1"/>
            <a:r>
              <a:rPr lang="en-US" altLang="zh-CN"/>
              <a:t>CPU</a:t>
            </a:r>
            <a:r>
              <a:rPr lang="zh-CN" altLang="en-US"/>
              <a:t>：</a:t>
            </a:r>
            <a:r>
              <a:rPr lang="en-US" altLang="zh-CN"/>
              <a:t>500</a:t>
            </a:r>
            <a:r>
              <a:rPr lang="zh-CN" altLang="en-US"/>
              <a:t>亿～</a:t>
            </a:r>
            <a:r>
              <a:rPr lang="en-US" altLang="zh-CN"/>
              <a:t>2000</a:t>
            </a:r>
            <a:r>
              <a:rPr lang="zh-CN" altLang="en-US"/>
              <a:t>亿</a:t>
            </a:r>
            <a:r>
              <a:rPr lang="en-US" altLang="zh-CN"/>
              <a:t>/</a:t>
            </a:r>
            <a:r>
              <a:rPr lang="zh-CN" altLang="en-US"/>
              <a:t>秒</a:t>
            </a:r>
            <a:endParaRPr lang="zh-CN" altLang="en-US"/>
          </a:p>
          <a:p>
            <a:pPr lvl="1"/>
            <a:r>
              <a:rPr lang="zh-CN" altLang="en-US"/>
              <a:t>频率</a:t>
            </a:r>
            <a:r>
              <a:rPr lang="en-US" altLang="zh-CN"/>
              <a:t> 3~6G</a:t>
            </a:r>
            <a:endParaRPr lang="en-US" altLang="zh-CN"/>
          </a:p>
          <a:p>
            <a:pPr lvl="1"/>
            <a:r>
              <a:rPr lang="zh-CN" altLang="en-US"/>
              <a:t>晶体管数量</a:t>
            </a:r>
            <a:r>
              <a:rPr lang="en-US" altLang="zh-CN"/>
              <a:t> </a:t>
            </a:r>
            <a:r>
              <a:rPr lang="zh-CN" altLang="en-US"/>
              <a:t>估计</a:t>
            </a:r>
            <a:r>
              <a:rPr lang="en-US" altLang="zh-CN"/>
              <a:t> 20</a:t>
            </a:r>
            <a:r>
              <a:rPr lang="zh-CN" altLang="en-US"/>
              <a:t>亿～</a:t>
            </a:r>
            <a:r>
              <a:rPr lang="en-US" altLang="zh-CN"/>
              <a:t>50</a:t>
            </a:r>
            <a:r>
              <a:rPr lang="zh-CN" altLang="en-US"/>
              <a:t>亿</a:t>
            </a:r>
            <a:endParaRPr lang="zh-CN" altLang="en-US"/>
          </a:p>
          <a:p>
            <a:pPr lvl="1"/>
            <a:r>
              <a:rPr lang="zh-CN" altLang="en-US"/>
              <a:t>功耗</a:t>
            </a:r>
            <a:r>
              <a:rPr lang="en-US" altLang="zh-CN"/>
              <a:t> 65W</a:t>
            </a:r>
            <a:endParaRPr lang="en-US" altLang="zh-CN"/>
          </a:p>
          <a:p>
            <a:pPr lvl="0"/>
            <a:endParaRPr lang="zh-CN" altLang="en-US"/>
          </a:p>
          <a:p>
            <a:pPr marL="0" lvl="0" indent="0">
              <a:buNone/>
            </a:pP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什么是嵌入式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09600" y="1532255"/>
            <a:ext cx="503555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计算机系统分类（</a:t>
            </a:r>
            <a:r>
              <a:rPr lang="en-US" altLang="zh-CN"/>
              <a:t>P2</a:t>
            </a:r>
            <a:r>
              <a:rPr lang="zh-CN" altLang="en-US"/>
              <a:t>）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1. </a:t>
            </a:r>
            <a:r>
              <a:rPr lang="zh-CN" altLang="en-US"/>
              <a:t>通用计算机按照高速运算和海量存储的技术方向发展。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嵌入式系统则向低功耗、高可靠性和便携性等方向发展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92875" y="1741805"/>
            <a:ext cx="43300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IEEE</a:t>
            </a:r>
            <a:r>
              <a:rPr lang="zh-CN" altLang="en-US"/>
              <a:t>定义：用于控制、监视或者辅助操作机器或设备装置。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通用定义：嵌入到对象体系中，以应用为中心，以计算机技术为基础，软硬件可裁剪，适应应用系统对功能、可靠性、成本、体积和功耗等严格要求的专用计算机系统。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35025" y="4696460"/>
            <a:ext cx="42957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嵌入式系统的特点：</a:t>
            </a:r>
            <a:endParaRPr lang="zh-CN" altLang="en-US"/>
          </a:p>
          <a:p>
            <a:r>
              <a:rPr lang="en-US" altLang="zh-CN"/>
              <a:t>1. </a:t>
            </a:r>
            <a:r>
              <a:rPr lang="zh-CN" altLang="en-US"/>
              <a:t>嵌入性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专用性</a:t>
            </a:r>
            <a:endParaRPr lang="zh-CN" altLang="en-US"/>
          </a:p>
          <a:p>
            <a:r>
              <a:rPr lang="en-US" altLang="zh-CN"/>
              <a:t>3. </a:t>
            </a:r>
            <a:r>
              <a:rPr lang="zh-CN" altLang="en-US"/>
              <a:t>计算机系统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嵌入式系统的组成（</a:t>
            </a:r>
            <a:r>
              <a:rPr lang="en-US" altLang="zh-CN"/>
              <a:t>P3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982845"/>
          </a:xfrm>
        </p:spPr>
        <p:txBody>
          <a:bodyPr/>
          <a:p>
            <a:r>
              <a:rPr lang="zh-CN" altLang="en-US"/>
              <a:t>硬件</a:t>
            </a:r>
            <a:endParaRPr lang="zh-CN" altLang="en-US"/>
          </a:p>
          <a:p>
            <a:pPr lvl="1"/>
            <a:r>
              <a:rPr lang="en-US" altLang="zh-CN" sz="2800"/>
              <a:t>MCU</a:t>
            </a:r>
            <a:endParaRPr lang="en-US" altLang="zh-CN" sz="2800"/>
          </a:p>
          <a:p>
            <a:pPr lvl="1"/>
            <a:r>
              <a:rPr lang="zh-CN" altLang="en-US" sz="2800"/>
              <a:t>电源</a:t>
            </a:r>
            <a:endParaRPr lang="zh-CN" altLang="en-US" sz="2800"/>
          </a:p>
          <a:p>
            <a:pPr lvl="1"/>
            <a:r>
              <a:rPr lang="zh-CN" altLang="en-US"/>
              <a:t>时钟</a:t>
            </a:r>
            <a:endParaRPr lang="zh-CN" altLang="en-US"/>
          </a:p>
          <a:p>
            <a:pPr lvl="1"/>
            <a:r>
              <a:rPr lang="zh-CN" altLang="en-US"/>
              <a:t>其他</a:t>
            </a:r>
            <a:endParaRPr lang="zh-CN" altLang="en-US"/>
          </a:p>
          <a:p>
            <a:r>
              <a:rPr lang="zh-CN" altLang="en-US"/>
              <a:t>软件</a:t>
            </a:r>
            <a:r>
              <a:rPr lang="en-US" altLang="zh-CN"/>
              <a:t>(p6)</a:t>
            </a:r>
            <a:endParaRPr lang="zh-CN" altLang="en-US"/>
          </a:p>
          <a:p>
            <a:pPr lvl="1"/>
            <a:r>
              <a:rPr lang="zh-CN" altLang="en-US"/>
              <a:t>驱动</a:t>
            </a:r>
            <a:endParaRPr lang="zh-CN" altLang="en-US"/>
          </a:p>
          <a:p>
            <a:pPr lvl="1"/>
            <a:r>
              <a:rPr lang="zh-CN" altLang="en-US"/>
              <a:t>操作系统</a:t>
            </a:r>
            <a:endParaRPr lang="zh-CN" altLang="en-US"/>
          </a:p>
          <a:p>
            <a:pPr lvl="1"/>
            <a:r>
              <a:rPr lang="zh-CN" altLang="en-US"/>
              <a:t>应用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嵌入式系统软件开发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编程模式（</a:t>
            </a:r>
            <a:r>
              <a:rPr lang="en-US" altLang="zh-CN"/>
              <a:t>P7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/>
              <a:t>前后台系统</a:t>
            </a:r>
            <a:r>
              <a:rPr lang="en-US" altLang="zh-CN"/>
              <a:t>(</a:t>
            </a:r>
            <a:r>
              <a:rPr lang="zh-CN" altLang="en-US"/>
              <a:t>俗称裸奔</a:t>
            </a:r>
            <a:r>
              <a:rPr lang="en-US" altLang="zh-CN"/>
              <a:t>)</a:t>
            </a:r>
            <a:endParaRPr lang="en-US" altLang="zh-CN"/>
          </a:p>
          <a:p>
            <a:pPr lvl="2"/>
            <a:r>
              <a:rPr lang="zh-CN" altLang="en-US" sz="2400"/>
              <a:t>一个死循环</a:t>
            </a:r>
            <a:endParaRPr lang="zh-CN" altLang="en-US" sz="2400"/>
          </a:p>
          <a:p>
            <a:pPr lvl="2"/>
            <a:r>
              <a:rPr lang="zh-CN" altLang="en-US" sz="2400"/>
              <a:t>多个中断服务（什么是中断？）</a:t>
            </a:r>
            <a:endParaRPr lang="zh-CN" altLang="en-US"/>
          </a:p>
          <a:p>
            <a:pPr lvl="1"/>
            <a:r>
              <a:rPr lang="zh-CN" altLang="en-US"/>
              <a:t>嵌入式操作系统（为什么搞个嵌入式操作系统，</a:t>
            </a:r>
            <a:r>
              <a:rPr lang="en-US" altLang="zh-CN"/>
              <a:t>Windows</a:t>
            </a:r>
            <a:r>
              <a:rPr lang="zh-CN" altLang="en-US"/>
              <a:t>不香吗）</a:t>
            </a:r>
            <a:endParaRPr lang="zh-CN" altLang="en-US"/>
          </a:p>
          <a:p>
            <a:pPr lvl="2"/>
            <a:r>
              <a:rPr lang="zh-CN" altLang="en-US"/>
              <a:t>uC/OS II</a:t>
            </a:r>
            <a:endParaRPr lang="zh-CN" altLang="en-US"/>
          </a:p>
          <a:p>
            <a:pPr lvl="2"/>
            <a:r>
              <a:rPr lang="zh-CN" altLang="en-US"/>
              <a:t>RT-thread</a:t>
            </a:r>
            <a:endParaRPr lang="zh-CN" altLang="en-US"/>
          </a:p>
          <a:p>
            <a:pPr lvl="2"/>
            <a:r>
              <a:rPr lang="zh-CN" altLang="en-US"/>
              <a:t>FreeRTOS</a:t>
            </a:r>
            <a:endParaRPr lang="zh-CN" altLang="en-US"/>
          </a:p>
          <a:p>
            <a:pPr lvl="2"/>
            <a:r>
              <a:rPr lang="zh-CN" altLang="en-US"/>
              <a:t>VxWorks</a:t>
            </a:r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程序开发方式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寄存器方式</a:t>
            </a:r>
            <a:endParaRPr lang="zh-CN" altLang="en-US"/>
          </a:p>
          <a:p>
            <a:pPr lvl="1"/>
            <a:r>
              <a:rPr lang="zh-CN" altLang="en-US" sz="2800"/>
              <a:t>什么是寄存器？</a:t>
            </a:r>
            <a:endParaRPr lang="zh-CN" altLang="en-US" sz="2800"/>
          </a:p>
          <a:p>
            <a:pPr lvl="1"/>
            <a:r>
              <a:rPr lang="zh-CN" altLang="en-US"/>
              <a:t>寄存器有什么用？</a:t>
            </a:r>
            <a:endParaRPr lang="zh-CN" altLang="en-US"/>
          </a:p>
          <a:p>
            <a:r>
              <a:rPr lang="zh-CN" altLang="en-US"/>
              <a:t>函数库方式</a:t>
            </a:r>
            <a:endParaRPr lang="zh-CN" altLang="en-US"/>
          </a:p>
          <a:p>
            <a:pPr lvl="1"/>
            <a:r>
              <a:rPr lang="zh-CN" altLang="en-US"/>
              <a:t>有什么区别？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WPS 演示</Application>
  <PresentationFormat>宽屏</PresentationFormat>
  <Paragraphs>80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DejaVu Sans</vt:lpstr>
      <vt:lpstr>汉仪娃娃篆简</vt:lpstr>
      <vt:lpstr>方正书宋_GBK</vt:lpstr>
      <vt:lpstr>默认设计模板</vt:lpstr>
      <vt:lpstr>第一章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目前主流CPU的速度</vt:lpstr>
      <vt:lpstr>什么是嵌入式</vt:lpstr>
      <vt:lpstr>嵌入式系统的组成（P3）</vt:lpstr>
      <vt:lpstr>嵌入式系统软件开发</vt:lpstr>
      <vt:lpstr>程序开发方式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30</cp:revision>
  <dcterms:created xsi:type="dcterms:W3CDTF">2023-09-04T09:08:04Z</dcterms:created>
  <dcterms:modified xsi:type="dcterms:W3CDTF">2023-09-04T09:08:04Z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