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56" r:id="rId3"/>
    <p:sldId id="370" r:id="rId4"/>
    <p:sldId id="372" r:id="rId5"/>
    <p:sldId id="373" r:id="rId6"/>
    <p:sldId id="374" r:id="rId7"/>
    <p:sldId id="375" r:id="rId8"/>
    <p:sldId id="376" r:id="rId9"/>
    <p:sldId id="377" r:id="rId10"/>
    <p:sldId id="378" r:id="rId11"/>
    <p:sldId id="381" r:id="rId12"/>
    <p:sldId id="382" r:id="rId13"/>
    <p:sldId id="379" r:id="rId14"/>
    <p:sldId id="380" r:id="rId15"/>
    <p:sldId id="383" r:id="rId16"/>
    <p:sldId id="410" r:id="rId17"/>
    <p:sldId id="384" r:id="rId18"/>
    <p:sldId id="385" r:id="rId19"/>
    <p:sldId id="386" r:id="rId20"/>
    <p:sldId id="387" r:id="rId21"/>
    <p:sldId id="390" r:id="rId22"/>
    <p:sldId id="391" r:id="rId23"/>
    <p:sldId id="409" r:id="rId24"/>
    <p:sldId id="434" r:id="rId25"/>
    <p:sldId id="392" r:id="rId26"/>
    <p:sldId id="393" r:id="rId27"/>
    <p:sldId id="394" r:id="rId28"/>
    <p:sldId id="395" r:id="rId29"/>
    <p:sldId id="396" r:id="rId30"/>
    <p:sldId id="397" r:id="rId31"/>
    <p:sldId id="398" r:id="rId32"/>
    <p:sldId id="399" r:id="rId33"/>
    <p:sldId id="400" r:id="rId34"/>
    <p:sldId id="401" r:id="rId35"/>
    <p:sldId id="403" r:id="rId36"/>
    <p:sldId id="404" r:id="rId37"/>
    <p:sldId id="405" r:id="rId38"/>
    <p:sldId id="406" r:id="rId39"/>
    <p:sldId id="407" r:id="rId40"/>
    <p:sldId id="408" r:id="rId41"/>
    <p:sldId id="435" r:id="rId42"/>
    <p:sldId id="452" r:id="rId43"/>
    <p:sldId id="453" r:id="rId44"/>
    <p:sldId id="455" r:id="rId45"/>
    <p:sldId id="454" r:id="rId46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1" Type="http://schemas.openxmlformats.org/officeDocument/2006/relationships/tableStyles" Target="tableStyles.xml"/><Relationship Id="rId50" Type="http://schemas.openxmlformats.org/officeDocument/2006/relationships/viewProps" Target="viewProps.xml"/><Relationship Id="rId5" Type="http://schemas.openxmlformats.org/officeDocument/2006/relationships/slide" Target="slides/slide3.xml"/><Relationship Id="rId49" Type="http://schemas.openxmlformats.org/officeDocument/2006/relationships/presProps" Target="presProps.xml"/><Relationship Id="rId48" Type="http://schemas.openxmlformats.org/officeDocument/2006/relationships/handoutMaster" Target="handoutMasters/handoutMaster1.xml"/><Relationship Id="rId47" Type="http://schemas.openxmlformats.org/officeDocument/2006/relationships/notesMaster" Target="notesMasters/notesMaster1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5" y="1778438"/>
            <a:ext cx="4873575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5" y="2665379"/>
            <a:ext cx="4873575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8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8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Rectangle 4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29" name="Rectangle 5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zh-CN" altLang="en-US"/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zh-CN" altLang="en-US"/>
              <a:t>充内容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ADC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什么是</a:t>
            </a:r>
            <a:r>
              <a:rPr lang="en-US" altLang="zh-CN"/>
              <a:t>ADC</a:t>
            </a:r>
            <a:r>
              <a:rPr lang="zh-CN" altLang="en-US"/>
              <a:t>（Analog-to-Digital Converter）</a:t>
            </a:r>
            <a:endParaRPr lang="zh-CN" altLang="en-US"/>
          </a:p>
          <a:p>
            <a:pPr lvl="1"/>
            <a:r>
              <a:rPr lang="zh-CN" altLang="en-US" sz="2800"/>
              <a:t>模拟信号转换为数字信号</a:t>
            </a:r>
            <a:endParaRPr lang="zh-CN" altLang="en-US" sz="2800"/>
          </a:p>
          <a:p>
            <a:pPr lvl="1"/>
            <a:r>
              <a:rPr lang="zh-CN" altLang="en-US"/>
              <a:t>通过测量模拟信号的电压，把电压值转换成数字进行后续的操作</a:t>
            </a:r>
            <a:endParaRPr lang="zh-CN" altLang="en-US"/>
          </a:p>
          <a:p>
            <a:pPr lvl="0"/>
            <a:r>
              <a:rPr lang="en-US" altLang="zh-CN"/>
              <a:t>ADC</a:t>
            </a:r>
            <a:r>
              <a:rPr lang="zh-CN" altLang="en-US"/>
              <a:t>内部电路</a:t>
            </a:r>
            <a:endParaRPr lang="en-US" altLang="zh-CN"/>
          </a:p>
          <a:p>
            <a:pPr lvl="1"/>
            <a:endParaRPr lang="en-US" altLang="zh-CN"/>
          </a:p>
          <a:p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8740" y="3460115"/>
            <a:ext cx="3314700" cy="2895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387590" y="1835785"/>
            <a:ext cx="362077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没有 VREF+和 VREF-引脚,他们在芯片内部与 ADC 的电源(VDDA)和地(VSSA)相</a:t>
            </a:r>
            <a:endParaRPr lang="zh-CN" altLang="en-US"/>
          </a:p>
          <a:p>
            <a:r>
              <a:rPr lang="zh-CN" altLang="en-US"/>
              <a:t>联。</a:t>
            </a:r>
            <a:endParaRPr lang="zh-CN" altLang="en-US"/>
          </a:p>
        </p:txBody>
      </p:sp>
      <p:pic>
        <p:nvPicPr>
          <p:cNvPr id="9" name="内容占位符 8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44475" y="1146175"/>
            <a:ext cx="6929755" cy="522668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 12-位分辨率</a:t>
            </a:r>
            <a:endParaRPr lang="zh-CN" altLang="en-US"/>
          </a:p>
          <a:p>
            <a:r>
              <a:rPr lang="zh-CN" altLang="en-US"/>
              <a:t>转换结束,注入转换结束和发生模拟看门狗事件时产生中断</a:t>
            </a:r>
            <a:endParaRPr lang="zh-CN" altLang="en-US"/>
          </a:p>
          <a:p>
            <a:r>
              <a:rPr lang="zh-CN" altLang="en-US"/>
              <a:t>单次和连续转换模式</a:t>
            </a:r>
            <a:endParaRPr lang="zh-CN" altLang="en-US"/>
          </a:p>
          <a:p>
            <a:r>
              <a:rPr lang="zh-CN" altLang="en-US"/>
              <a:t>从通道 0 到通道 n 的自动扫描模式</a:t>
            </a:r>
            <a:endParaRPr lang="zh-CN" altLang="en-US"/>
          </a:p>
          <a:p>
            <a:r>
              <a:rPr lang="zh-CN" altLang="en-US"/>
              <a:t>自校准</a:t>
            </a:r>
            <a:endParaRPr lang="zh-CN" altLang="en-US"/>
          </a:p>
          <a:p>
            <a:r>
              <a:rPr lang="zh-CN" altLang="en-US"/>
              <a:t>ADC 转换时间:最快</a:t>
            </a:r>
            <a:r>
              <a:rPr lang="en-US" altLang="zh-CN"/>
              <a:t> 1us(1MHz)</a:t>
            </a:r>
            <a:endParaRPr lang="zh-CN" altLang="en-US"/>
          </a:p>
          <a:p>
            <a:r>
              <a:rPr lang="zh-CN" altLang="en-US"/>
              <a:t>规则通道转换期间有 DMA 请求产生。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103C8T6 </a:t>
            </a:r>
            <a:r>
              <a:rPr lang="zh-CN" altLang="en-US"/>
              <a:t>基本能力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12 位 ADC 是一种逐次逼近型模拟数字转换器。它有 18 个通道,可测量 16 个外</a:t>
            </a:r>
            <a:endParaRPr lang="zh-CN" altLang="en-US"/>
          </a:p>
          <a:p>
            <a:r>
              <a:rPr lang="zh-CN" altLang="en-US"/>
              <a:t>部和 2 个内部信号源。各通道的 A/D 转换可以单次、连续、扫描或间断模式执</a:t>
            </a:r>
            <a:endParaRPr lang="zh-CN" altLang="en-US"/>
          </a:p>
          <a:p>
            <a:r>
              <a:rPr lang="zh-CN" altLang="en-US"/>
              <a:t>行。ADC 的结果可以左对齐或右对齐方式存储在 16 位数据寄存器中。</a:t>
            </a:r>
            <a:endParaRPr lang="zh-CN" altLang="en-US"/>
          </a:p>
          <a:p>
            <a:r>
              <a:rPr lang="zh-CN" altLang="en-US"/>
              <a:t>模拟看门狗特性允许应用程序检测输入电压是否超出用户定义的高/低阀值值。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ADC</a:t>
            </a:r>
            <a:r>
              <a:rPr lang="zh-CN" altLang="en-US"/>
              <a:t>可以做什么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主要的功能是电压测量，把电压值转换成对应的数字量。</a:t>
            </a:r>
            <a:endParaRPr lang="zh-CN" altLang="en-US"/>
          </a:p>
          <a:p>
            <a:pPr lvl="1"/>
            <a:r>
              <a:rPr lang="en-US" altLang="zh-CN"/>
              <a:t>12 </a:t>
            </a:r>
            <a:r>
              <a:rPr lang="zh-CN" altLang="en-US"/>
              <a:t>意味着可以得到</a:t>
            </a:r>
            <a:r>
              <a:rPr lang="en-US" altLang="zh-CN"/>
              <a:t>4096</a:t>
            </a:r>
            <a:r>
              <a:rPr lang="zh-CN" altLang="en-US"/>
              <a:t>种可能的值。</a:t>
            </a:r>
            <a:endParaRPr lang="zh-CN" altLang="en-US"/>
          </a:p>
          <a:p>
            <a:pPr lvl="1"/>
            <a:r>
              <a:rPr lang="zh-CN" altLang="en-US"/>
              <a:t>通过</a:t>
            </a:r>
            <a:r>
              <a:rPr lang="en-US" altLang="zh-CN"/>
              <a:t>Vref+</a:t>
            </a:r>
            <a:r>
              <a:rPr lang="zh-CN" altLang="en-US"/>
              <a:t>和</a:t>
            </a:r>
            <a:r>
              <a:rPr lang="en-US" altLang="zh-CN">
                <a:sym typeface="+mn-ea"/>
              </a:rPr>
              <a:t>Vref+</a:t>
            </a:r>
            <a:r>
              <a:rPr lang="zh-CN" altLang="en-US">
                <a:sym typeface="+mn-ea"/>
              </a:rPr>
              <a:t>的值可以计算出最小的分辨率</a:t>
            </a:r>
            <a:endParaRPr lang="zh-CN" altLang="en-US">
              <a:sym typeface="+mn-ea"/>
            </a:endParaRPr>
          </a:p>
          <a:p>
            <a:pPr lvl="0"/>
            <a:r>
              <a:rPr lang="zh-CN" altLang="en-US">
                <a:sym typeface="+mn-ea"/>
              </a:rPr>
              <a:t>计量用：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电压测量（主要功能）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电流测量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电阻测量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电容测量等</a:t>
            </a:r>
            <a:endParaRPr lang="zh-CN" altLang="en-US">
              <a:sym typeface="+mn-ea"/>
            </a:endParaRPr>
          </a:p>
          <a:p>
            <a:pPr lvl="0"/>
            <a:r>
              <a:rPr lang="zh-CN" altLang="en-US" sz="3200">
                <a:sym typeface="+mn-ea"/>
              </a:rPr>
              <a:t>示波器</a:t>
            </a:r>
            <a:endParaRPr lang="zh-CN" altLang="en-US">
              <a:sym typeface="+mn-ea"/>
            </a:endParaRPr>
          </a:p>
          <a:p>
            <a:pPr lvl="0"/>
            <a:endParaRPr lang="en-US" altLang="zh-CN"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PCM</a:t>
            </a:r>
            <a:r>
              <a:rPr lang="zh-CN" altLang="en-US"/>
              <a:t>，信号测量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/>
              <a:t>什么是</a:t>
            </a:r>
            <a:r>
              <a:rPr lang="en-US" altLang="zh-CN"/>
              <a:t>PCM</a:t>
            </a:r>
            <a:endParaRPr lang="en-US" altLang="zh-CN"/>
          </a:p>
          <a:p>
            <a:endParaRPr lang="en-US" altLang="zh-CN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6830" y="2703830"/>
            <a:ext cx="2876550" cy="24574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8555" y="2703830"/>
            <a:ext cx="2962275" cy="20669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497455" y="1643380"/>
            <a:ext cx="6858000" cy="44386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PCM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通过固定的时间间隔（频率</a:t>
            </a:r>
            <a:r>
              <a:rPr lang="en-US" altLang="zh-CN"/>
              <a:t>/</a:t>
            </a:r>
            <a:r>
              <a:rPr lang="zh-CN" altLang="en-US"/>
              <a:t>周期）测量信号的大小，并转换成数值进程处理</a:t>
            </a:r>
            <a:endParaRPr lang="zh-CN" altLang="en-US"/>
          </a:p>
          <a:p>
            <a:r>
              <a:rPr lang="zh-CN" altLang="en-US"/>
              <a:t>采样频率至少是被采样信号的两倍（可以看看示波器的参数）</a:t>
            </a:r>
            <a:endParaRPr lang="zh-CN" altLang="en-US"/>
          </a:p>
          <a:p>
            <a:r>
              <a:rPr lang="en-US" altLang="zh-CN"/>
              <a:t>ADC</a:t>
            </a:r>
            <a:r>
              <a:rPr lang="zh-CN" altLang="en-US"/>
              <a:t>位数越高，采样率越高，得到的数据越精确，通过</a:t>
            </a:r>
            <a:r>
              <a:rPr lang="en-US" altLang="zh-CN"/>
              <a:t>DAC</a:t>
            </a:r>
            <a:r>
              <a:rPr lang="zh-CN" altLang="en-US"/>
              <a:t>后还原的保真度越高。</a:t>
            </a:r>
            <a:endParaRPr lang="zh-CN" altLang="en-US"/>
          </a:p>
          <a:p>
            <a:r>
              <a:rPr lang="zh-CN" altLang="en-US"/>
              <a:t>音频处理常见的采样率</a:t>
            </a:r>
            <a:r>
              <a:rPr lang="en-US" altLang="zh-CN"/>
              <a:t> 44k</a:t>
            </a:r>
            <a:r>
              <a:rPr lang="zh-CN" altLang="en-US"/>
              <a:t>，</a:t>
            </a:r>
            <a:r>
              <a:rPr lang="en-US" altLang="zh-CN"/>
              <a:t>8bit, 16 bite</a:t>
            </a:r>
            <a:endParaRPr lang="en-US" altLang="zh-CN"/>
          </a:p>
          <a:p>
            <a:r>
              <a:rPr lang="zh-CN" altLang="en-US"/>
              <a:t>可以通过</a:t>
            </a:r>
            <a:r>
              <a:rPr lang="en-US" altLang="zh-CN"/>
              <a:t>PWM</a:t>
            </a:r>
            <a:r>
              <a:rPr lang="zh-CN" altLang="en-US"/>
              <a:t>实现简单的</a:t>
            </a:r>
            <a:r>
              <a:rPr lang="en-US" altLang="zh-CN"/>
              <a:t>DAC</a:t>
            </a:r>
            <a:r>
              <a:rPr lang="zh-CN" altLang="en-US"/>
              <a:t>信号转换（信号发生）</a:t>
            </a:r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单次转换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单次转换模式里,ADC 只执行一次转换。这个模式既可通过设置 ADC_CR2 寄存器的 ADON 位(只适用于规则通道)启动也可通过外部触发启动(适用于规则通道或注入通道),这时 CONT 位为 0。</a:t>
            </a:r>
            <a:endParaRPr lang="zh-CN" altLang="en-US"/>
          </a:p>
          <a:p>
            <a:r>
              <a:rPr lang="zh-CN" altLang="en-US"/>
              <a:t>一旦选择通道的转换完成:</a:t>
            </a:r>
            <a:endParaRPr lang="zh-CN" altLang="en-US"/>
          </a:p>
          <a:p>
            <a:r>
              <a:rPr lang="zh-CN" altLang="en-US"/>
              <a:t>EOC(转换结束)标志被设置</a:t>
            </a:r>
            <a:endParaRPr lang="zh-CN" altLang="en-US"/>
          </a:p>
          <a:p>
            <a:r>
              <a:rPr lang="zh-CN" altLang="en-US"/>
              <a:t>如果设置了 EOCIE,则产生中断。</a:t>
            </a:r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连续转换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在连续转换模式中,当前面 ADC 转换一结束马上就启动另一次转换。此模式可通过外部触发启动或通过设置ADC_CR2 寄存器上的 ADON 位启动,此时 CONT位是 1。</a:t>
            </a:r>
            <a:endParaRPr lang="zh-CN" altLang="en-US"/>
          </a:p>
          <a:p>
            <a:r>
              <a:rPr lang="zh-CN" altLang="en-US"/>
              <a:t>每个转换后:</a:t>
            </a:r>
            <a:endParaRPr lang="zh-CN" altLang="en-US"/>
          </a:p>
          <a:p>
            <a:r>
              <a:rPr lang="zh-CN" altLang="en-US"/>
              <a:t>EOC(转换结束)标志被设置</a:t>
            </a:r>
            <a:endParaRPr lang="zh-CN" altLang="en-US"/>
          </a:p>
          <a:p>
            <a:r>
              <a:rPr lang="zh-CN" altLang="en-US"/>
              <a:t>如果设置了 EOCIE,则产生中断。</a:t>
            </a:r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ADC</a:t>
            </a:r>
            <a:r>
              <a:rPr lang="zh-CN" altLang="en-US"/>
              <a:t>时序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80340" y="1709420"/>
            <a:ext cx="7037705" cy="36417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686675" y="2061210"/>
            <a:ext cx="319913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ADC在开始精确转换前需要一个稳定时间tSTAB。在开始ADC转换和 14 个时钟周期后,EOC标志被设置,16 位ADC数据寄存器包含转换的结</a:t>
            </a:r>
            <a:endParaRPr lang="zh-CN" altLang="en-US"/>
          </a:p>
          <a:p>
            <a:r>
              <a:rPr lang="zh-CN" altLang="en-US"/>
              <a:t>果。</a:t>
            </a:r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电压测量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416685" y="1636395"/>
            <a:ext cx="9557385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IO</a:t>
            </a:r>
            <a:r>
              <a:rPr lang="zh-CN" altLang="en-US"/>
              <a:t>设置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443990" y="1600200"/>
            <a:ext cx="5107305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硬件连接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510665" y="2026920"/>
            <a:ext cx="4257675" cy="218122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90905" y="1648460"/>
            <a:ext cx="5038725" cy="39528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1590" y="1854835"/>
            <a:ext cx="4972050" cy="338137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657985" y="1637665"/>
            <a:ext cx="9145905" cy="477202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浮点转换设置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8765" y="1094105"/>
            <a:ext cx="8117205" cy="54381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492490" y="1215390"/>
            <a:ext cx="357695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Project Properties -&gt; C/C++ Build -&gt; Settings -&gt; Tool Settings -&gt; MCU Settings，勾选Use float with printf ... -nano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串口设置（略）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624965" y="1540510"/>
            <a:ext cx="4982845" cy="467550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利用</a:t>
            </a:r>
            <a:r>
              <a:rPr lang="en-US" altLang="zh-CN"/>
              <a:t>NTC</a:t>
            </a:r>
            <a:r>
              <a:rPr lang="zh-CN" altLang="en-US"/>
              <a:t>读取温度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281045" y="3015615"/>
            <a:ext cx="189230" cy="6267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281045" y="3938270"/>
            <a:ext cx="189230" cy="6267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6" name="直接箭头连接符 5"/>
          <p:cNvCxnSpPr/>
          <p:nvPr/>
        </p:nvCxnSpPr>
        <p:spPr>
          <a:xfrm flipV="1">
            <a:off x="3092450" y="4010025"/>
            <a:ext cx="576580" cy="43751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stCxn id="5" idx="0"/>
            <a:endCxn id="4" idx="2"/>
          </p:cNvCxnSpPr>
          <p:nvPr/>
        </p:nvCxnSpPr>
        <p:spPr>
          <a:xfrm flipV="1">
            <a:off x="3375660" y="3642360"/>
            <a:ext cx="0" cy="29591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stCxn id="4" idx="0"/>
          </p:cNvCxnSpPr>
          <p:nvPr/>
        </p:nvCxnSpPr>
        <p:spPr>
          <a:xfrm flipH="1" flipV="1">
            <a:off x="3370580" y="2488565"/>
            <a:ext cx="5080" cy="52705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370580" y="4565015"/>
            <a:ext cx="5080" cy="63817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112135" y="5243195"/>
            <a:ext cx="48704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3380740" y="3791585"/>
            <a:ext cx="1054100" cy="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3380740" y="2389505"/>
            <a:ext cx="7156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3.3V</a:t>
            </a:r>
            <a:endParaRPr lang="en-US" altLang="zh-CN"/>
          </a:p>
        </p:txBody>
      </p:sp>
      <p:sp>
        <p:nvSpPr>
          <p:cNvPr id="13" name="文本框 12"/>
          <p:cNvSpPr txBox="1"/>
          <p:nvPr/>
        </p:nvSpPr>
        <p:spPr>
          <a:xfrm>
            <a:off x="2297430" y="3115310"/>
            <a:ext cx="715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10K</a:t>
            </a:r>
            <a:endParaRPr lang="en-US" altLang="zh-CN"/>
          </a:p>
        </p:txBody>
      </p:sp>
      <p:sp>
        <p:nvSpPr>
          <p:cNvPr id="14" name="文本框 13"/>
          <p:cNvSpPr txBox="1"/>
          <p:nvPr/>
        </p:nvSpPr>
        <p:spPr>
          <a:xfrm>
            <a:off x="3738880" y="3336290"/>
            <a:ext cx="715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PA4</a:t>
            </a:r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7895590" y="2021205"/>
            <a:ext cx="3162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25</a:t>
            </a:r>
            <a:r>
              <a:rPr lang="zh-CN" altLang="en-US"/>
              <a:t>度</a:t>
            </a:r>
            <a:r>
              <a:rPr lang="en-US" altLang="zh-CN"/>
              <a:t> 10K</a:t>
            </a:r>
            <a:endParaRPr lang="en-US" altLang="zh-CN"/>
          </a:p>
        </p:txBody>
      </p:sp>
      <p:sp>
        <p:nvSpPr>
          <p:cNvPr id="16" name="文本框 15"/>
          <p:cNvSpPr txBox="1"/>
          <p:nvPr/>
        </p:nvSpPr>
        <p:spPr>
          <a:xfrm>
            <a:off x="7755890" y="2717165"/>
            <a:ext cx="31324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通过电压得到电阻，如何计算？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电阻对应到温度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例程演示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ADC</a:t>
            </a:r>
            <a:r>
              <a:rPr lang="zh-CN" altLang="en-US"/>
              <a:t>温湿度</a:t>
            </a:r>
            <a:endParaRPr lang="zh-CN" altLang="en-US"/>
          </a:p>
          <a:p>
            <a:r>
              <a:rPr lang="en-US" altLang="zh-CN"/>
              <a:t>NTC</a:t>
            </a:r>
            <a:r>
              <a:rPr lang="zh-CN" altLang="en-US"/>
              <a:t>温度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这两种方式都有不同的应用场景</a:t>
            </a:r>
            <a:endParaRPr lang="zh-CN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I2C </a:t>
            </a:r>
            <a:r>
              <a:rPr lang="zh-CN" altLang="en-US"/>
              <a:t>中断方式和</a:t>
            </a:r>
            <a:r>
              <a:rPr lang="en-US" altLang="zh-CN"/>
              <a:t>DMA</a:t>
            </a:r>
            <a:r>
              <a:rPr lang="zh-CN" altLang="en-US"/>
              <a:t>方式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使用状态机有什么问题？</a:t>
            </a:r>
            <a:endParaRPr lang="zh-CN" altLang="en-US"/>
          </a:p>
          <a:p>
            <a:r>
              <a:rPr lang="zh-CN" altLang="en-US"/>
              <a:t>如何使用操作系统提供的信号等机制来优化程序？</a:t>
            </a:r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OLED </a:t>
            </a:r>
            <a:r>
              <a:rPr lang="zh-CN" altLang="en-US"/>
              <a:t>显示器原理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433195" y="1729105"/>
            <a:ext cx="900557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显示器是</a:t>
            </a:r>
            <a:r>
              <a:rPr lang="en-US" altLang="zh-CN"/>
              <a:t>128*64</a:t>
            </a:r>
            <a:r>
              <a:rPr lang="zh-CN" altLang="en-US"/>
              <a:t>的，如何对其进行驱动？</a:t>
            </a:r>
            <a:endParaRPr lang="zh-CN" altLang="en-US"/>
          </a:p>
          <a:p>
            <a:r>
              <a:rPr lang="zh-CN" altLang="en-US"/>
              <a:t>如果按照以前驱动</a:t>
            </a:r>
            <a:r>
              <a:rPr lang="en-US" altLang="zh-CN"/>
              <a:t>LED</a:t>
            </a:r>
            <a:r>
              <a:rPr lang="zh-CN" altLang="en-US"/>
              <a:t>的方式，需要多少端口？</a:t>
            </a:r>
            <a:r>
              <a:rPr lang="en-US" altLang="zh-CN"/>
              <a:t>128*64=8192</a:t>
            </a:r>
            <a:r>
              <a:rPr lang="zh-CN" altLang="en-US"/>
              <a:t>个</a:t>
            </a:r>
            <a:r>
              <a:rPr lang="en-US" altLang="zh-CN"/>
              <a:t>IO</a:t>
            </a:r>
            <a:r>
              <a:rPr lang="zh-CN" altLang="en-US"/>
              <a:t>对其进行驱动。</a:t>
            </a:r>
            <a:endParaRPr lang="zh-CN" altLang="en-US"/>
          </a:p>
          <a:p>
            <a:r>
              <a:rPr lang="zh-CN" altLang="en-US"/>
              <a:t>如何解决？</a:t>
            </a:r>
            <a:endParaRPr lang="zh-CN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其实显示器的矩阵可以看作是一段连续的内存，每一个灯就是一个</a:t>
            </a:r>
            <a:r>
              <a:rPr lang="en-US" altLang="zh-CN"/>
              <a:t>bit</a:t>
            </a:r>
            <a:r>
              <a:rPr lang="zh-CN" altLang="en-US"/>
              <a:t>（单色模式，如果是彩色显示器，每个灯可能是一个</a:t>
            </a:r>
            <a:r>
              <a:rPr lang="en-US" altLang="zh-CN"/>
              <a:t>byte</a:t>
            </a:r>
            <a:r>
              <a:rPr lang="zh-CN" altLang="en-US"/>
              <a:t>或者是多个</a:t>
            </a:r>
            <a:r>
              <a:rPr lang="en-US" altLang="zh-CN"/>
              <a:t>byte</a:t>
            </a:r>
            <a:r>
              <a:rPr lang="zh-CN" altLang="en-US"/>
              <a:t>）。</a:t>
            </a:r>
            <a:endParaRPr lang="zh-CN" altLang="en-US"/>
          </a:p>
          <a:p>
            <a:r>
              <a:rPr lang="zh-CN" altLang="en-US"/>
              <a:t>内存是如何读写的？</a:t>
            </a:r>
            <a:endParaRPr lang="zh-CN" altLang="en-US"/>
          </a:p>
          <a:p>
            <a:r>
              <a:rPr lang="zh-CN" altLang="en-US"/>
              <a:t>和内存一样，显示器内部也有一个存储区域，和点阵是对应的，我们只需要对显示器的控制芯片的相应位置写入相应的数据，显示器对应点就会点亮或者熄灭。</a:t>
            </a:r>
            <a:endParaRPr lang="zh-CN" altLang="en-US"/>
          </a:p>
          <a:p>
            <a:r>
              <a:rPr lang="zh-CN" altLang="en-US"/>
              <a:t>这种方式就如同写寄存器一样</a:t>
            </a:r>
            <a:endParaRPr lang="zh-CN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53035" y="125730"/>
            <a:ext cx="9055735" cy="451421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82370" y="5123815"/>
            <a:ext cx="422656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分成了</a:t>
            </a:r>
            <a:r>
              <a:rPr lang="en-US" altLang="zh-CN"/>
              <a:t>8</a:t>
            </a:r>
            <a:r>
              <a:rPr lang="zh-CN" altLang="en-US"/>
              <a:t>个</a:t>
            </a:r>
            <a:r>
              <a:rPr lang="en-US" altLang="zh-CN"/>
              <a:t>Page</a:t>
            </a:r>
            <a:r>
              <a:rPr lang="zh-CN" altLang="en-US"/>
              <a:t>（大行）</a:t>
            </a:r>
            <a:r>
              <a:rPr lang="en-US" altLang="zh-CN"/>
              <a:t>,</a:t>
            </a:r>
            <a:r>
              <a:rPr lang="zh-CN" altLang="en-US"/>
              <a:t>每个</a:t>
            </a:r>
            <a:r>
              <a:rPr lang="en-US" altLang="zh-CN"/>
              <a:t>Page</a:t>
            </a:r>
            <a:r>
              <a:rPr lang="zh-CN" altLang="en-US"/>
              <a:t>中有</a:t>
            </a:r>
            <a:r>
              <a:rPr lang="en-US" altLang="zh-CN"/>
              <a:t>8</a:t>
            </a:r>
            <a:r>
              <a:rPr lang="zh-CN" altLang="en-US"/>
              <a:t>个小行，一共就是</a:t>
            </a:r>
            <a:r>
              <a:rPr lang="en-US" altLang="zh-CN"/>
              <a:t>64</a:t>
            </a:r>
            <a:r>
              <a:rPr lang="zh-CN" altLang="en-US"/>
              <a:t>行，刚好是纵向的分辨率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744210" y="5210810"/>
            <a:ext cx="422656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/>
              <a:t>然后，每行有</a:t>
            </a:r>
            <a:r>
              <a:rPr lang="en-US" altLang="zh-CN"/>
              <a:t>128</a:t>
            </a:r>
            <a:r>
              <a:rPr lang="zh-CN" altLang="en-US"/>
              <a:t>个寄存器，表示列，这样就得到</a:t>
            </a:r>
            <a:r>
              <a:rPr lang="en-US" altLang="zh-CN"/>
              <a:t>128*64</a:t>
            </a:r>
            <a:r>
              <a:rPr lang="zh-CN" altLang="en-US"/>
              <a:t>的一组寄存器。这个和内存中的分页技术是一致的。</a:t>
            </a:r>
            <a:endParaRPr lang="zh-CN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指令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73710" y="1417955"/>
            <a:ext cx="4939030" cy="45262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841490" y="1524000"/>
            <a:ext cx="445516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设置页地址和设置列地址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1. </a:t>
            </a:r>
            <a:r>
              <a:rPr lang="zh-CN" altLang="en-US"/>
              <a:t>页地址：</a:t>
            </a:r>
            <a:r>
              <a:rPr lang="en-US" altLang="zh-CN"/>
              <a:t>B0~B7</a:t>
            </a:r>
            <a:endParaRPr lang="en-US" altLang="zh-CN"/>
          </a:p>
          <a:p>
            <a:r>
              <a:rPr lang="en-US" altLang="zh-CN"/>
              <a:t>2. </a:t>
            </a:r>
            <a:r>
              <a:rPr lang="zh-CN" altLang="en-US"/>
              <a:t>列地址，把列分为两个字节发送，分为高</a:t>
            </a:r>
            <a:r>
              <a:rPr lang="en-US" altLang="zh-CN"/>
              <a:t>4</a:t>
            </a:r>
            <a:r>
              <a:rPr lang="zh-CN" altLang="en-US"/>
              <a:t>位和低四位。低位先发，高位后发（有点像小端模式）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74725" y="1033145"/>
            <a:ext cx="6671945" cy="550227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命令格式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每个指令都包含两个字节，第一个字节</a:t>
            </a:r>
            <a:r>
              <a:rPr lang="en-US" altLang="zh-CN"/>
              <a:t>0x00</a:t>
            </a:r>
            <a:r>
              <a:rPr lang="zh-CN" altLang="en-US"/>
              <a:t>或者</a:t>
            </a:r>
            <a:r>
              <a:rPr lang="en-US" altLang="zh-CN"/>
              <a:t>40</a:t>
            </a:r>
            <a:r>
              <a:rPr lang="zh-CN" altLang="en-US"/>
              <a:t>；第二个字节表示具体的命令</a:t>
            </a:r>
            <a:r>
              <a:rPr lang="en-US" altLang="zh-CN"/>
              <a:t>/</a:t>
            </a:r>
            <a:r>
              <a:rPr lang="zh-CN" altLang="en-US"/>
              <a:t>显示缓存的值</a:t>
            </a:r>
            <a:endParaRPr lang="en-US" altLang="zh-CN"/>
          </a:p>
          <a:p>
            <a:pPr lvl="1"/>
            <a:r>
              <a:rPr lang="en-US" altLang="zh-CN"/>
              <a:t>00 </a:t>
            </a:r>
            <a:r>
              <a:rPr lang="zh-CN" altLang="en-US"/>
              <a:t>表示命令</a:t>
            </a:r>
            <a:endParaRPr lang="zh-CN" altLang="en-US"/>
          </a:p>
          <a:p>
            <a:pPr lvl="1"/>
            <a:r>
              <a:rPr lang="en-US" altLang="zh-CN"/>
              <a:t>40 </a:t>
            </a:r>
            <a:r>
              <a:rPr lang="zh-CN" altLang="en-US"/>
              <a:t>表示写显示缓存</a:t>
            </a:r>
            <a:endParaRPr lang="zh-CN" altLang="en-US"/>
          </a:p>
          <a:p>
            <a:pPr lvl="0"/>
            <a:r>
              <a:rPr lang="zh-CN" altLang="en-US"/>
              <a:t>《命令》选择页和选择列</a:t>
            </a:r>
            <a:endParaRPr lang="zh-CN" altLang="en-US"/>
          </a:p>
          <a:p>
            <a:pPr lvl="1"/>
            <a:r>
              <a:rPr lang="zh-CN" altLang="en-US"/>
              <a:t>因为命令的具体内容只有一个字节，这个字节需要携带具体的是什么命令以及命令的参数，这个字节可以拆分成为高</a:t>
            </a:r>
            <a:r>
              <a:rPr lang="en-US" altLang="zh-CN"/>
              <a:t>4</a:t>
            </a:r>
            <a:r>
              <a:rPr lang="zh-CN" altLang="en-US"/>
              <a:t>位和低</a:t>
            </a:r>
            <a:r>
              <a:rPr lang="en-US" altLang="zh-CN"/>
              <a:t>4</a:t>
            </a:r>
            <a:r>
              <a:rPr lang="zh-CN" altLang="en-US"/>
              <a:t>位进行表示，其中高</a:t>
            </a:r>
            <a:r>
              <a:rPr lang="en-US" altLang="zh-CN"/>
              <a:t>4</a:t>
            </a:r>
            <a:r>
              <a:rPr lang="zh-CN" altLang="en-US"/>
              <a:t>位表示是什么命令，低</a:t>
            </a:r>
            <a:r>
              <a:rPr lang="en-US" altLang="zh-CN"/>
              <a:t>4</a:t>
            </a:r>
            <a:r>
              <a:rPr lang="zh-CN" altLang="en-US"/>
              <a:t>位表示命令的参数</a:t>
            </a:r>
            <a:endParaRPr lang="zh-CN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例如选择页，使用</a:t>
            </a:r>
            <a:r>
              <a:rPr lang="en-US" altLang="zh-CN"/>
              <a:t>Bx</a:t>
            </a:r>
            <a:r>
              <a:rPr lang="zh-CN" altLang="en-US"/>
              <a:t>的方式，高</a:t>
            </a:r>
            <a:r>
              <a:rPr lang="en-US" altLang="zh-CN"/>
              <a:t>4</a:t>
            </a:r>
            <a:r>
              <a:rPr lang="zh-CN" altLang="en-US"/>
              <a:t>位</a:t>
            </a:r>
            <a:r>
              <a:rPr lang="en-US" altLang="zh-CN"/>
              <a:t>B</a:t>
            </a:r>
            <a:r>
              <a:rPr lang="zh-CN" altLang="en-US"/>
              <a:t>表示设置页的命令，低四位</a:t>
            </a:r>
            <a:r>
              <a:rPr lang="en-US" altLang="zh-CN"/>
              <a:t>X</a:t>
            </a:r>
            <a:r>
              <a:rPr lang="zh-CN" altLang="en-US"/>
              <a:t>可以是</a:t>
            </a:r>
            <a:r>
              <a:rPr lang="en-US" altLang="zh-CN"/>
              <a:t>0</a:t>
            </a:r>
            <a:r>
              <a:rPr lang="zh-CN" altLang="en-US"/>
              <a:t>～</a:t>
            </a:r>
            <a:r>
              <a:rPr lang="en-US" altLang="zh-CN"/>
              <a:t>7</a:t>
            </a:r>
            <a:r>
              <a:rPr lang="zh-CN" altLang="en-US"/>
              <a:t>表示具体是哪一页。</a:t>
            </a:r>
            <a:endParaRPr lang="zh-CN" altLang="en-US"/>
          </a:p>
          <a:p>
            <a:r>
              <a:rPr lang="zh-CN" altLang="en-US"/>
              <a:t>这样一个完整的设置页的命令就是</a:t>
            </a:r>
            <a:endParaRPr lang="zh-CN" altLang="en-US"/>
          </a:p>
          <a:p>
            <a:pPr lvl="1"/>
            <a:r>
              <a:rPr lang="en-US" altLang="zh-CN"/>
              <a:t>0x00,0xb0</a:t>
            </a:r>
            <a:r>
              <a:rPr lang="zh-CN" altLang="en-US"/>
              <a:t>：</a:t>
            </a:r>
            <a:r>
              <a:rPr lang="zh-CN" altLang="en-US"/>
              <a:t>选择第</a:t>
            </a:r>
            <a:r>
              <a:rPr lang="en-US" altLang="zh-CN"/>
              <a:t>0</a:t>
            </a:r>
            <a:r>
              <a:rPr lang="zh-CN" altLang="en-US"/>
              <a:t>页；</a:t>
            </a:r>
            <a:endParaRPr lang="zh-CN" altLang="en-US"/>
          </a:p>
          <a:p>
            <a:pPr lvl="1"/>
            <a:r>
              <a:rPr lang="en-US" altLang="zh-CN">
                <a:sym typeface="+mn-ea"/>
              </a:rPr>
              <a:t>0x00,0xb1</a:t>
            </a:r>
            <a:r>
              <a:rPr lang="zh-CN" altLang="en-US">
                <a:sym typeface="+mn-ea"/>
              </a:rPr>
              <a:t>：选择第</a:t>
            </a:r>
            <a:r>
              <a:rPr lang="en-US" altLang="zh-CN">
                <a:sym typeface="+mn-ea"/>
              </a:rPr>
              <a:t>1</a:t>
            </a:r>
            <a:r>
              <a:rPr lang="zh-CN" altLang="en-US">
                <a:sym typeface="+mn-ea"/>
              </a:rPr>
              <a:t>页；</a:t>
            </a:r>
            <a:endParaRPr lang="zh-CN" altLang="en-US">
              <a:sym typeface="+mn-ea"/>
            </a:endParaRPr>
          </a:p>
          <a:p>
            <a:pPr lvl="0"/>
            <a:r>
              <a:rPr lang="zh-CN" altLang="en-US">
                <a:sym typeface="+mn-ea"/>
              </a:rPr>
              <a:t>因为一共只有</a:t>
            </a:r>
            <a:r>
              <a:rPr lang="en-US" altLang="zh-CN">
                <a:sym typeface="+mn-ea"/>
              </a:rPr>
              <a:t>8</a:t>
            </a:r>
            <a:r>
              <a:rPr lang="zh-CN" altLang="en-US">
                <a:sym typeface="+mn-ea"/>
              </a:rPr>
              <a:t>页，</a:t>
            </a:r>
            <a:r>
              <a:rPr lang="en-US" altLang="zh-CN">
                <a:sym typeface="+mn-ea"/>
              </a:rPr>
              <a:t>4</a:t>
            </a:r>
            <a:r>
              <a:rPr lang="zh-CN" altLang="en-US">
                <a:sym typeface="+mn-ea"/>
              </a:rPr>
              <a:t>位的取值范围是</a:t>
            </a:r>
            <a:r>
              <a:rPr lang="en-US" altLang="zh-CN">
                <a:sym typeface="+mn-ea"/>
              </a:rPr>
              <a:t>0</a:t>
            </a:r>
            <a:r>
              <a:rPr lang="zh-CN" altLang="en-US">
                <a:sym typeface="+mn-ea"/>
              </a:rPr>
              <a:t>～</a:t>
            </a:r>
            <a:r>
              <a:rPr lang="en-US" altLang="zh-CN">
                <a:sym typeface="+mn-ea"/>
              </a:rPr>
              <a:t>15</a:t>
            </a:r>
            <a:r>
              <a:rPr lang="zh-CN" altLang="en-US">
                <a:sym typeface="+mn-ea"/>
              </a:rPr>
              <a:t>，完全覆盖</a:t>
            </a:r>
            <a:r>
              <a:rPr lang="en-US" altLang="zh-CN">
                <a:sym typeface="+mn-ea"/>
              </a:rPr>
              <a:t>8</a:t>
            </a:r>
            <a:r>
              <a:rPr lang="zh-CN" altLang="en-US">
                <a:sym typeface="+mn-ea"/>
              </a:rPr>
              <a:t>页的取值范围，这样是没有问题的。</a:t>
            </a:r>
            <a:endParaRPr lang="zh-CN" altLang="en-US">
              <a:sym typeface="+mn-ea"/>
            </a:endParaRPr>
          </a:p>
          <a:p>
            <a:pPr lvl="0"/>
            <a:r>
              <a:rPr lang="zh-CN" altLang="en-US">
                <a:sym typeface="+mn-ea"/>
              </a:rPr>
              <a:t>但是如果选择列，列的取值是</a:t>
            </a:r>
            <a:r>
              <a:rPr lang="en-US" altLang="zh-CN">
                <a:sym typeface="+mn-ea"/>
              </a:rPr>
              <a:t>0</a:t>
            </a:r>
            <a:r>
              <a:rPr lang="zh-CN" altLang="en-US">
                <a:sym typeface="+mn-ea"/>
              </a:rPr>
              <a:t>～</a:t>
            </a:r>
            <a:r>
              <a:rPr lang="en-US" altLang="zh-CN">
                <a:sym typeface="+mn-ea"/>
              </a:rPr>
              <a:t>127</a:t>
            </a:r>
            <a:r>
              <a:rPr lang="zh-CN" altLang="en-US">
                <a:sym typeface="+mn-ea"/>
              </a:rPr>
              <a:t>，这样使用一条命令是不够的。</a:t>
            </a:r>
            <a:endParaRPr lang="zh-CN" altLang="en-US"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因此设置列需要两条命令，分别设置列的低四位和高四位。其中命令字节的高</a:t>
            </a:r>
            <a:r>
              <a:rPr lang="en-US" altLang="zh-CN"/>
              <a:t>4</a:t>
            </a:r>
            <a:r>
              <a:rPr lang="zh-CN" altLang="en-US"/>
              <a:t>位是</a:t>
            </a:r>
            <a:r>
              <a:rPr lang="en-US" altLang="zh-CN"/>
              <a:t>0</a:t>
            </a:r>
            <a:r>
              <a:rPr lang="zh-CN" altLang="en-US"/>
              <a:t>表示设置列的低四位；命令字节的高四位是</a:t>
            </a:r>
            <a:r>
              <a:rPr lang="en-US" altLang="zh-CN"/>
              <a:t>1</a:t>
            </a:r>
            <a:r>
              <a:rPr lang="zh-CN" altLang="en-US"/>
              <a:t>表示设置列的高四位；</a:t>
            </a:r>
            <a:endParaRPr lang="zh-CN" altLang="en-US"/>
          </a:p>
          <a:p>
            <a:pPr lvl="1"/>
            <a:r>
              <a:rPr lang="en-US" altLang="zh-CN"/>
              <a:t>00-</a:t>
            </a:r>
            <a:r>
              <a:rPr lang="en-US" altLang="zh-CN">
                <a:highlight>
                  <a:srgbClr val="FF0000"/>
                </a:highlight>
              </a:rPr>
              <a:t>0</a:t>
            </a:r>
            <a:r>
              <a:rPr lang="en-US" altLang="zh-CN">
                <a:highlight>
                  <a:srgbClr val="FFFF00"/>
                </a:highlight>
              </a:rPr>
              <a:t>0</a:t>
            </a:r>
            <a:r>
              <a:rPr lang="zh-CN" altLang="en-US"/>
              <a:t>：设置低四位</a:t>
            </a:r>
            <a:endParaRPr lang="zh-CN" altLang="en-US"/>
          </a:p>
          <a:p>
            <a:pPr lvl="1"/>
            <a:r>
              <a:rPr lang="en-US" altLang="zh-CN">
                <a:sym typeface="+mn-ea"/>
              </a:rPr>
              <a:t>00-</a:t>
            </a:r>
            <a:r>
              <a:rPr lang="en-US" altLang="zh-CN">
                <a:highlight>
                  <a:srgbClr val="FF0000"/>
                </a:highlight>
                <a:sym typeface="+mn-ea"/>
              </a:rPr>
              <a:t>1</a:t>
            </a:r>
            <a:r>
              <a:rPr lang="en-US" altLang="zh-CN">
                <a:highlight>
                  <a:srgbClr val="FFFF00"/>
                </a:highlight>
                <a:sym typeface="+mn-ea"/>
              </a:rPr>
              <a:t>0</a:t>
            </a:r>
            <a:r>
              <a:rPr lang="zh-CN" altLang="en-US">
                <a:sym typeface="+mn-ea"/>
              </a:rPr>
              <a:t>：设置高四位</a:t>
            </a:r>
            <a:endParaRPr lang="zh-CN" altLang="en-US">
              <a:sym typeface="+mn-ea"/>
            </a:endParaRPr>
          </a:p>
          <a:p>
            <a:pPr lvl="0"/>
            <a:r>
              <a:rPr lang="zh-CN" altLang="en-US" sz="3200">
                <a:sym typeface="+mn-ea"/>
              </a:rPr>
              <a:t>这样列就是</a:t>
            </a:r>
            <a:r>
              <a:rPr lang="en-US" altLang="zh-CN" sz="3200">
                <a:sym typeface="+mn-ea"/>
              </a:rPr>
              <a:t>00</a:t>
            </a:r>
            <a:r>
              <a:rPr lang="zh-CN" altLang="en-US" sz="3200">
                <a:sym typeface="+mn-ea"/>
              </a:rPr>
              <a:t>列，但是列需要其实是从</a:t>
            </a:r>
            <a:r>
              <a:rPr lang="en-US" altLang="zh-CN" sz="3200">
                <a:sym typeface="+mn-ea"/>
              </a:rPr>
              <a:t>02</a:t>
            </a:r>
            <a:r>
              <a:rPr lang="zh-CN" altLang="en-US" sz="3200">
                <a:sym typeface="+mn-ea"/>
              </a:rPr>
              <a:t>开始的，因此需要发送：以下数据来选择第</a:t>
            </a:r>
            <a:r>
              <a:rPr lang="en-US" altLang="zh-CN" sz="3200">
                <a:sym typeface="+mn-ea"/>
              </a:rPr>
              <a:t>0</a:t>
            </a:r>
            <a:r>
              <a:rPr lang="zh-CN" altLang="en-US" sz="3200">
                <a:sym typeface="+mn-ea"/>
              </a:rPr>
              <a:t>列。当然高低四位一共组成</a:t>
            </a:r>
            <a:r>
              <a:rPr lang="en-US" altLang="zh-CN" sz="3200">
                <a:sym typeface="+mn-ea"/>
              </a:rPr>
              <a:t>8</a:t>
            </a:r>
            <a:r>
              <a:rPr lang="zh-CN" altLang="en-US" sz="3200">
                <a:sym typeface="+mn-ea"/>
              </a:rPr>
              <a:t>位，覆盖了</a:t>
            </a:r>
            <a:r>
              <a:rPr lang="en-US" altLang="zh-CN" sz="3200">
                <a:sym typeface="+mn-ea"/>
              </a:rPr>
              <a:t>128</a:t>
            </a:r>
            <a:r>
              <a:rPr lang="zh-CN" altLang="en-US" sz="3200">
                <a:sym typeface="+mn-ea"/>
              </a:rPr>
              <a:t>列的可能，这样是没有问题的。</a:t>
            </a:r>
            <a:endParaRPr lang="zh-CN" altLang="en-US" sz="3200">
              <a:sym typeface="+mn-ea"/>
            </a:endParaRPr>
          </a:p>
          <a:p>
            <a:pPr lvl="1"/>
            <a:r>
              <a:rPr lang="en-US" altLang="zh-CN" sz="2800">
                <a:sym typeface="+mn-ea"/>
              </a:rPr>
              <a:t>00-02</a:t>
            </a:r>
            <a:endParaRPr lang="en-US" altLang="zh-CN" sz="2800">
              <a:sym typeface="+mn-ea"/>
            </a:endParaRPr>
          </a:p>
          <a:p>
            <a:pPr lvl="1"/>
            <a:r>
              <a:rPr lang="en-US" altLang="zh-CN" sz="2800">
                <a:sym typeface="+mn-ea"/>
              </a:rPr>
              <a:t>00-10</a:t>
            </a:r>
            <a:endParaRPr lang="zh-CN" altLang="en-US"/>
          </a:p>
          <a:p>
            <a:pPr lvl="1"/>
            <a:endParaRPr lang="zh-CN" alt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内存与显存的镜像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在内存中建立一个数组（存储空间）与显存的空间进行对应。</a:t>
            </a:r>
            <a:endParaRPr lang="zh-CN" altLang="en-US"/>
          </a:p>
          <a:p>
            <a:r>
              <a:rPr lang="zh-CN" altLang="en-US"/>
              <a:t>当要画图的时候，先在内存中写数据，然后把内存中的数据全部写入到显示器（显存）。</a:t>
            </a:r>
            <a:endParaRPr lang="zh-CN" altLang="en-US"/>
          </a:p>
          <a:p>
            <a:r>
              <a:rPr lang="zh-CN" altLang="en-US"/>
              <a:t>这样做有很多好处</a:t>
            </a:r>
            <a:endParaRPr lang="zh-CN" altLang="en-US"/>
          </a:p>
          <a:p>
            <a:pPr lvl="1"/>
            <a:r>
              <a:rPr lang="zh-CN" altLang="en-US"/>
              <a:t>方便，操作内存比操作显存更方便</a:t>
            </a:r>
            <a:endParaRPr lang="zh-CN" altLang="en-US"/>
          </a:p>
          <a:p>
            <a:pPr lvl="1"/>
            <a:r>
              <a:rPr lang="zh-CN" altLang="en-US"/>
              <a:t>速度，操作内存也比显存更快</a:t>
            </a:r>
            <a:endParaRPr lang="zh-CN" altLang="en-US"/>
          </a:p>
          <a:p>
            <a:pPr lvl="0"/>
            <a:r>
              <a:rPr lang="zh-CN" altLang="en-US"/>
              <a:t>问题，</a:t>
            </a:r>
            <a:endParaRPr lang="zh-CN" altLang="en-US"/>
          </a:p>
          <a:p>
            <a:pPr lvl="1"/>
            <a:r>
              <a:rPr lang="zh-CN" altLang="en-US"/>
              <a:t>写入到显存依然很耗时</a:t>
            </a:r>
            <a:endParaRPr lang="zh-CN" altLang="en-US"/>
          </a:p>
          <a:p>
            <a:pPr lvl="1"/>
            <a:r>
              <a:rPr lang="zh-CN" altLang="en-US"/>
              <a:t>每次需要全屏的刷新</a:t>
            </a:r>
            <a:endParaRPr lang="zh-CN" alt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OLED_NewFrame </a:t>
            </a:r>
            <a:r>
              <a:rPr lang="zh-CN" altLang="en-US"/>
              <a:t>函数用于把内存中一个虚拟屏幕清空，这样很快。</a:t>
            </a:r>
            <a:endParaRPr lang="zh-CN" altLang="en-US"/>
          </a:p>
          <a:p>
            <a:r>
              <a:rPr lang="en-US" altLang="zh-CN"/>
              <a:t>OLED_ShowFram</a:t>
            </a:r>
            <a:r>
              <a:rPr lang="zh-CN" altLang="en-US"/>
              <a:t>用于将内存中的一个虚拟屏幕的内容发送到显示器的显存当中，这样就可以显示了。</a:t>
            </a:r>
            <a:endParaRPr lang="zh-CN" altLang="en-US"/>
          </a:p>
          <a:p>
            <a:r>
              <a:rPr lang="zh-CN" altLang="en-US"/>
              <a:t>视频演示有个地方错了，关于画点的函数</a:t>
            </a:r>
            <a:endParaRPr lang="zh-CN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如何显示图片或者是文字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显示器和图片都是以点来存放图片或者文字的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如果把上面的文字转换成点阵就可以在点阵的显示器上显示了。</a:t>
            </a:r>
            <a:endParaRPr lang="zh-CN" altLang="en-US"/>
          </a:p>
          <a:p>
            <a:r>
              <a:rPr lang="zh-CN" altLang="en-US"/>
              <a:t>如何做到？</a:t>
            </a: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9025" y="2291080"/>
            <a:ext cx="1642110" cy="28765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本来就是点阵</a:t>
            </a:r>
            <a:endParaRPr lang="zh-CN" altLang="en-US"/>
          </a:p>
        </p:txBody>
      </p:sp>
      <p:pic>
        <p:nvPicPr>
          <p:cNvPr id="9" name="内容占位符 8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39750" y="2791460"/>
            <a:ext cx="10972800" cy="192341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图片的描述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点阵描述</a:t>
            </a:r>
            <a:endParaRPr lang="zh-CN" altLang="en-US"/>
          </a:p>
          <a:p>
            <a:pPr lvl="1"/>
            <a:r>
              <a:rPr lang="zh-CN" altLang="en-US" sz="2800"/>
              <a:t>把图像像素画，例如照片等常用的图片</a:t>
            </a:r>
            <a:r>
              <a:rPr lang="en-US" altLang="zh-CN" sz="2800"/>
              <a:t> JPEG</a:t>
            </a:r>
            <a:endParaRPr lang="en-US" altLang="zh-CN" sz="2800"/>
          </a:p>
          <a:p>
            <a:pPr lvl="1"/>
            <a:r>
              <a:rPr lang="zh-CN" altLang="en-US"/>
              <a:t>优点，速度较快，处理较简单，照片很适用。</a:t>
            </a:r>
            <a:endParaRPr lang="zh-CN" altLang="en-US"/>
          </a:p>
          <a:p>
            <a:pPr lvl="1"/>
            <a:r>
              <a:rPr lang="zh-CN" altLang="en-US"/>
              <a:t>缺点，你放大看看？</a:t>
            </a:r>
            <a:endParaRPr lang="zh-CN" altLang="en-US"/>
          </a:p>
          <a:p>
            <a:r>
              <a:rPr lang="zh-CN" altLang="en-US"/>
              <a:t>矢量描述</a:t>
            </a:r>
            <a:endParaRPr lang="zh-CN" altLang="en-US"/>
          </a:p>
          <a:p>
            <a:pPr lvl="1"/>
            <a:r>
              <a:rPr lang="zh-CN" altLang="en-US" sz="2800"/>
              <a:t>使用曲线等信息描述图片，常见的</a:t>
            </a:r>
            <a:r>
              <a:rPr lang="en-US" altLang="zh-CN" sz="2800"/>
              <a:t>CAD</a:t>
            </a:r>
            <a:r>
              <a:rPr lang="zh-CN" altLang="en-US" sz="2800"/>
              <a:t>，</a:t>
            </a:r>
            <a:r>
              <a:rPr lang="en-US" altLang="zh-CN" sz="2800"/>
              <a:t>SVG</a:t>
            </a:r>
            <a:r>
              <a:rPr lang="zh-CN" altLang="en-US" sz="2800"/>
              <a:t>等图片</a:t>
            </a:r>
            <a:endParaRPr lang="zh-CN" altLang="en-US" sz="2800"/>
          </a:p>
          <a:p>
            <a:pPr lvl="1"/>
            <a:r>
              <a:rPr lang="zh-CN" altLang="en-US" sz="2800"/>
              <a:t>优点：无限的缩放，</a:t>
            </a:r>
            <a:endParaRPr lang="zh-CN" altLang="en-US" sz="2800"/>
          </a:p>
          <a:p>
            <a:pPr lvl="1"/>
            <a:r>
              <a:rPr lang="zh-CN" altLang="en-US" sz="2800"/>
              <a:t>缺点，不适合复杂场景的描述，如照片。处理速度较慢</a:t>
            </a:r>
            <a:endParaRPr lang="zh-CN" altLang="en-US" sz="2800"/>
          </a:p>
          <a:p>
            <a:pPr lvl="1"/>
            <a:r>
              <a:rPr lang="zh-CN" altLang="en-US" sz="2800"/>
              <a:t>还有一个缺点，缩小可能不是矢量图的长项（如字体）</a:t>
            </a:r>
            <a:endParaRPr lang="zh-CN" altLang="en-US"/>
          </a:p>
          <a:p>
            <a:pPr lvl="1"/>
            <a:endParaRPr lang="zh-CN" alt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交叉处理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一般使用</a:t>
            </a:r>
            <a:r>
              <a:rPr lang="en-US" altLang="zh-CN"/>
              <a:t>3D</a:t>
            </a:r>
            <a:r>
              <a:rPr lang="zh-CN" altLang="en-US"/>
              <a:t>建模（矢量方式）</a:t>
            </a:r>
            <a:endParaRPr lang="zh-CN" altLang="en-US"/>
          </a:p>
          <a:p>
            <a:r>
              <a:rPr lang="zh-CN" altLang="en-US"/>
              <a:t>后期使用光阴渲染生成点阵图片（渲染），理论上可以选择渲染的精度，但是精度越高，时间越长。</a:t>
            </a:r>
            <a:endParaRPr lang="zh-CN" altLang="en-US"/>
          </a:p>
          <a:p>
            <a:r>
              <a:rPr lang="zh-CN" altLang="en-US"/>
              <a:t>当然不是所有的细节都使用建模来进行，这样做成本太高了，有些地方使用贴图（位图）的方式。</a:t>
            </a:r>
            <a:endParaRPr lang="zh-CN" altLang="en-US"/>
          </a:p>
          <a:p>
            <a:r>
              <a:rPr lang="zh-CN" altLang="en-US"/>
              <a:t>《冰雪奇缘》的渲染</a:t>
            </a:r>
            <a:endParaRPr lang="zh-CN" altLang="en-US"/>
          </a:p>
          <a:p>
            <a:r>
              <a:rPr lang="zh-CN" altLang="en-US"/>
              <a:t>目前可能</a:t>
            </a:r>
            <a:r>
              <a:rPr lang="en-US" altLang="zh-CN"/>
              <a:t>AI</a:t>
            </a:r>
            <a:r>
              <a:rPr lang="zh-CN" altLang="en-US"/>
              <a:t>是更先进的一种方式。</a:t>
            </a:r>
            <a:endParaRPr lang="zh-CN" altLang="en-US"/>
          </a:p>
          <a:p>
            <a:r>
              <a:rPr lang="zh-CN" altLang="en-US"/>
              <a:t>字体也分为点阵字体和矢量字体。目前一般多用矢量，但是也有点阵的用武之地（对缩放要求不高，大小固定）</a:t>
            </a:r>
            <a:endParaRPr lang="en-US" altLang="zh-CN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例程演示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如何下载</a:t>
            </a:r>
            <a:endParaRPr lang="zh-CN" altLang="en-US"/>
          </a:p>
          <a:p>
            <a:r>
              <a:rPr lang="zh-CN" altLang="en-US"/>
              <a:t>相关接口代码</a:t>
            </a:r>
            <a:endParaRPr lang="zh-CN" alt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温湿度的读取与显示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视频</a:t>
            </a:r>
            <a:endParaRPr lang="zh-CN" alt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实验</a:t>
            </a:r>
            <a:r>
              <a:rPr lang="en-US" altLang="zh-CN"/>
              <a:t>3</a:t>
            </a:r>
            <a:r>
              <a:rPr lang="zh-CN" altLang="en-US"/>
              <a:t>讲解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物联网芯片</a:t>
            </a:r>
            <a:r>
              <a:rPr lang="en-US" altLang="zh-CN"/>
              <a:t> ESP32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https://www.espressif.com.cn/zh-hans/products/socs</a:t>
            </a:r>
            <a:endParaRPr lang="zh-CN" altLang="en-US"/>
          </a:p>
          <a:p>
            <a:r>
              <a:rPr lang="zh-CN" altLang="en-US"/>
              <a:t>主要参数</a:t>
            </a:r>
            <a:endParaRPr lang="zh-CN" altLang="en-US"/>
          </a:p>
          <a:p>
            <a:pPr lvl="1"/>
            <a:r>
              <a:rPr lang="en-US" altLang="zh-CN"/>
              <a:t>240M</a:t>
            </a:r>
            <a:r>
              <a:rPr lang="zh-CN" altLang="en-US"/>
              <a:t>主频，单核或者双核</a:t>
            </a:r>
            <a:endParaRPr lang="zh-CN" altLang="en-US"/>
          </a:p>
          <a:p>
            <a:pPr lvl="1"/>
            <a:r>
              <a:rPr lang="en-US" altLang="zh-CN"/>
              <a:t>Wifi/</a:t>
            </a:r>
            <a:r>
              <a:rPr lang="zh-CN" altLang="en-US"/>
              <a:t>蓝牙</a:t>
            </a:r>
            <a:endParaRPr lang="zh-CN" altLang="en-US"/>
          </a:p>
          <a:p>
            <a:pPr lvl="1"/>
            <a:r>
              <a:rPr lang="zh-CN" altLang="en-US"/>
              <a:t>最高</a:t>
            </a:r>
            <a:r>
              <a:rPr lang="en-US" altLang="zh-CN"/>
              <a:t>570K ROM</a:t>
            </a:r>
            <a:endParaRPr lang="en-US" altLang="zh-CN"/>
          </a:p>
          <a:p>
            <a:pPr lvl="1"/>
            <a:r>
              <a:rPr lang="zh-CN" altLang="en-US"/>
              <a:t>最高</a:t>
            </a:r>
            <a:r>
              <a:rPr lang="en-US" altLang="zh-CN"/>
              <a:t>520K SRAM</a:t>
            </a:r>
            <a:endParaRPr lang="en-US" altLang="zh-CN"/>
          </a:p>
          <a:p>
            <a:pPr lvl="0"/>
            <a:r>
              <a:rPr lang="zh-CN" altLang="en-US"/>
              <a:t>用途：智能电气</a:t>
            </a:r>
            <a:r>
              <a:rPr lang="en-US" altLang="zh-CN"/>
              <a:t>/</a:t>
            </a:r>
            <a:r>
              <a:rPr lang="zh-CN" altLang="en-US"/>
              <a:t>传感</a:t>
            </a:r>
            <a:r>
              <a:rPr lang="en-US" altLang="zh-CN"/>
              <a:t>/</a:t>
            </a:r>
            <a:r>
              <a:rPr lang="zh-CN" altLang="en-US"/>
              <a:t>控制等</a:t>
            </a:r>
            <a:endParaRPr lang="zh-CN" altLang="en-US"/>
          </a:p>
          <a:p>
            <a:pPr lvl="0"/>
            <a:r>
              <a:rPr lang="en-US" altLang="zh-CN"/>
              <a:t>5</a:t>
            </a:r>
            <a:r>
              <a:rPr lang="zh-CN" altLang="en-US"/>
              <a:t>元</a:t>
            </a:r>
            <a:r>
              <a:rPr lang="en-US" altLang="zh-CN"/>
              <a:t>/</a:t>
            </a:r>
            <a:r>
              <a:rPr lang="zh-CN" altLang="en-US"/>
              <a:t>片</a:t>
            </a:r>
            <a:endParaRPr lang="zh-CN" alt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https://zhuanlan.zhihu.com/p/635083479</a:t>
            </a:r>
            <a:endParaRPr lang="zh-CN" altLang="en-US"/>
          </a:p>
          <a:p>
            <a:r>
              <a:rPr lang="zh-CN" altLang="en-US"/>
              <a:t>https://www.zhihu.com/question/68679564/answer/1019300413</a:t>
            </a:r>
            <a:endParaRPr lang="zh-CN" altLang="en-US"/>
          </a:p>
          <a:p>
            <a:r>
              <a:rPr lang="zh-CN" altLang="en-US"/>
              <a:t>https://zhuanlan.zhihu.com/p/645997543</a:t>
            </a:r>
            <a:endParaRPr lang="zh-CN" altLang="en-US"/>
          </a:p>
          <a:p>
            <a:r>
              <a:rPr lang="zh-CN" altLang="en-US"/>
              <a:t>https://www.zhihu.com/zvideo/1480197431685599232</a:t>
            </a:r>
            <a:endParaRPr lang="zh-CN" altLang="en-US"/>
          </a:p>
          <a:p>
            <a:r>
              <a:rPr lang="zh-CN" altLang="en-US"/>
              <a:t>https://zhuanlan.zhihu.com/p/448739302</a:t>
            </a:r>
            <a:endParaRPr lang="zh-CN" altLang="en-US"/>
          </a:p>
          <a:p>
            <a:r>
              <a:rPr lang="zh-CN" altLang="en-US"/>
              <a:t>https://zhuanlan.zhihu.com/p/496470600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开发方式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MicroPython</a:t>
            </a:r>
            <a:endParaRPr lang="zh-CN" altLang="en-US"/>
          </a:p>
          <a:p>
            <a:r>
              <a:rPr lang="en-US" altLang="zh-CN"/>
              <a:t>Arduino</a:t>
            </a:r>
            <a:r>
              <a:rPr lang="zh-CN" altLang="en-US"/>
              <a:t>：</a:t>
            </a:r>
            <a:r>
              <a:rPr lang="en-US" altLang="zh-CN"/>
              <a:t>C++ </a:t>
            </a:r>
            <a:r>
              <a:rPr lang="zh-CN" altLang="en-US"/>
              <a:t>方式</a:t>
            </a:r>
            <a:endParaRPr lang="zh-CN" altLang="en-US"/>
          </a:p>
          <a:p>
            <a:r>
              <a:rPr lang="en-US" altLang="zh-CN"/>
              <a:t>SDK</a:t>
            </a:r>
            <a:endParaRPr lang="en-US" altLang="zh-CN"/>
          </a:p>
          <a:p>
            <a:pPr lvl="1"/>
            <a:r>
              <a:rPr lang="en-US" altLang="zh-CN"/>
              <a:t>ESP-IDF</a:t>
            </a:r>
            <a:endParaRPr lang="en-US" altLang="zh-CN"/>
          </a:p>
          <a:p>
            <a:pPr lvl="1"/>
            <a:r>
              <a:rPr lang="en-US" altLang="zh-CN"/>
              <a:t>ESP-ADF</a:t>
            </a:r>
            <a:endParaRPr lang="en-US" altLang="zh-CN"/>
          </a:p>
          <a:p>
            <a:pPr lvl="1"/>
            <a:r>
              <a:rPr lang="en-US" altLang="zh-CN"/>
              <a:t>ESP-HomeKite</a:t>
            </a:r>
            <a:endParaRPr lang="en-US" altLang="zh-CN"/>
          </a:p>
          <a:p>
            <a:pPr lvl="0"/>
            <a:r>
              <a:rPr lang="en-US" altLang="zh-CN"/>
              <a:t>IDE(</a:t>
            </a:r>
            <a:r>
              <a:rPr lang="zh-CN" altLang="en-US"/>
              <a:t>主要通过</a:t>
            </a:r>
            <a:r>
              <a:rPr lang="en-US" altLang="zh-CN"/>
              <a:t>CMake)</a:t>
            </a:r>
            <a:endParaRPr lang="en-US" altLang="zh-CN"/>
          </a:p>
          <a:p>
            <a:pPr lvl="1"/>
            <a:r>
              <a:rPr lang="en-US" altLang="zh-CN"/>
              <a:t>VSCode</a:t>
            </a:r>
            <a:endParaRPr lang="en-US" altLang="zh-CN"/>
          </a:p>
          <a:p>
            <a:pPr lvl="1"/>
            <a:r>
              <a:rPr lang="en-US" altLang="zh-CN"/>
              <a:t>Eclipse</a:t>
            </a:r>
            <a:endParaRPr lang="en-US" altLang="zh-CN"/>
          </a:p>
          <a:p>
            <a:pPr lvl="1"/>
            <a:r>
              <a:rPr lang="en-US" altLang="zh-CN"/>
              <a:t>Clion</a:t>
            </a:r>
            <a:endParaRPr lang="en-US" altLang="zh-C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7C6E5"/>
      </a:accent1>
      <a:accent2>
        <a:srgbClr val="333399"/>
      </a:accent2>
      <a:accent3>
        <a:srgbClr val="FFFFFF"/>
      </a:accent3>
      <a:accent4>
        <a:srgbClr val="000000"/>
      </a:accent4>
      <a:accent5>
        <a:srgbClr val="D0DFEF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DejaVu Sans"/>
        <a:ea typeface="方正书宋_GBK"/>
        <a:cs typeface=""/>
      </a:majorFont>
      <a:minorFont>
        <a:latin typeface="DejaVu Sans"/>
        <a:ea typeface="方正书宋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A7C6E5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0DFEF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3346</Words>
  <Application>WPS 演示</Application>
  <PresentationFormat>宽屏</PresentationFormat>
  <Paragraphs>252</Paragraphs>
  <Slides>44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55" baseType="lpstr">
      <vt:lpstr>Arial</vt:lpstr>
      <vt:lpstr>宋体</vt:lpstr>
      <vt:lpstr>Wingdings</vt:lpstr>
      <vt:lpstr>DejaVu Sans</vt:lpstr>
      <vt:lpstr>方正书宋_GBK</vt:lpstr>
      <vt:lpstr>微软雅黑</vt:lpstr>
      <vt:lpstr>SimSun</vt:lpstr>
      <vt:lpstr>Arial Unicode MS</vt:lpstr>
      <vt:lpstr>方正书宋_GBK</vt:lpstr>
      <vt:lpstr>DejaVu Sans</vt:lpstr>
      <vt:lpstr>默认设计模板</vt:lpstr>
      <vt:lpstr>充内容</vt:lpstr>
      <vt:lpstr>ADC</vt:lpstr>
      <vt:lpstr>PowerPoint 演示文稿</vt:lpstr>
      <vt:lpstr>PowerPoint 演示文稿</vt:lpstr>
      <vt:lpstr>103C8T6 基本能力</vt:lpstr>
      <vt:lpstr>ADC可以做什么</vt:lpstr>
      <vt:lpstr>PCM，信号测量</vt:lpstr>
      <vt:lpstr>PowerPoint 演示文稿</vt:lpstr>
      <vt:lpstr>PCM</vt:lpstr>
      <vt:lpstr>单次转换</vt:lpstr>
      <vt:lpstr>连续转换</vt:lpstr>
      <vt:lpstr>ADC时序</vt:lpstr>
      <vt:lpstr>电压测量</vt:lpstr>
      <vt:lpstr>IO设置</vt:lpstr>
      <vt:lpstr>硬件连接</vt:lpstr>
      <vt:lpstr>PowerPoint 演示文稿</vt:lpstr>
      <vt:lpstr>PowerPoint 演示文稿</vt:lpstr>
      <vt:lpstr>浮点转换设置</vt:lpstr>
      <vt:lpstr>串口设置（略）</vt:lpstr>
      <vt:lpstr>利用NTC读取温度</vt:lpstr>
      <vt:lpstr>电阻对应到温度</vt:lpstr>
      <vt:lpstr>例程演示</vt:lpstr>
      <vt:lpstr>I2C 中断方式和DMA方式</vt:lpstr>
      <vt:lpstr>OLED 显示器原理</vt:lpstr>
      <vt:lpstr>PowerPoint 演示文稿</vt:lpstr>
      <vt:lpstr>PowerPoint 演示文稿</vt:lpstr>
      <vt:lpstr>PowerPoint 演示文稿</vt:lpstr>
      <vt:lpstr>指令</vt:lpstr>
      <vt:lpstr>PowerPoint 演示文稿</vt:lpstr>
      <vt:lpstr>命令格式</vt:lpstr>
      <vt:lpstr>PowerPoint 演示文稿</vt:lpstr>
      <vt:lpstr>PowerPoint 演示文稿</vt:lpstr>
      <vt:lpstr>内存与显存的镜像</vt:lpstr>
      <vt:lpstr>PowerPoint 演示文稿</vt:lpstr>
      <vt:lpstr>如何显示图片或者是文字</vt:lpstr>
      <vt:lpstr>本来就是点阵</vt:lpstr>
      <vt:lpstr>图片的描述</vt:lpstr>
      <vt:lpstr>交叉处理</vt:lpstr>
      <vt:lpstr>例程演示</vt:lpstr>
      <vt:lpstr>温湿度的读取与显示</vt:lpstr>
      <vt:lpstr>实验3讲解</vt:lpstr>
      <vt:lpstr>物联网芯片 ESP32</vt:lpstr>
      <vt:lpstr>PowerPoint 演示文稿</vt:lpstr>
      <vt:lpstr>开发方式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danny</dc:creator>
  <cp:lastModifiedBy>danny</cp:lastModifiedBy>
  <cp:revision>159</cp:revision>
  <dcterms:created xsi:type="dcterms:W3CDTF">2023-10-23T07:37:32Z</dcterms:created>
  <dcterms:modified xsi:type="dcterms:W3CDTF">2023-10-23T07:37:32Z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2052-11.1.0.11704</vt:lpwstr>
  </property>
  <property fmtid="{D5CDD505-2E9C-101B-9397-08002B2CF9AE}" pid="3" name="ICV">
    <vt:lpwstr/>
  </property>
</Properties>
</file>