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6"/>
  </p:notesMasterIdLst>
  <p:handoutMasterIdLst>
    <p:handoutMasterId r:id="rId77"/>
  </p:handoutMasterIdLst>
  <p:sldIdLst>
    <p:sldId id="256" r:id="rId3"/>
    <p:sldId id="282" r:id="rId4"/>
    <p:sldId id="283" r:id="rId5"/>
    <p:sldId id="284" r:id="rId6"/>
    <p:sldId id="285" r:id="rId7"/>
    <p:sldId id="287" r:id="rId8"/>
    <p:sldId id="293" r:id="rId9"/>
    <p:sldId id="286" r:id="rId10"/>
    <p:sldId id="289" r:id="rId11"/>
    <p:sldId id="288" r:id="rId12"/>
    <p:sldId id="292" r:id="rId13"/>
    <p:sldId id="294" r:id="rId14"/>
    <p:sldId id="295" r:id="rId15"/>
    <p:sldId id="300" r:id="rId16"/>
    <p:sldId id="301" r:id="rId17"/>
    <p:sldId id="302" r:id="rId18"/>
    <p:sldId id="305" r:id="rId19"/>
    <p:sldId id="306" r:id="rId20"/>
    <p:sldId id="307" r:id="rId21"/>
    <p:sldId id="308" r:id="rId22"/>
    <p:sldId id="303" r:id="rId23"/>
    <p:sldId id="304" r:id="rId24"/>
    <p:sldId id="311" r:id="rId25"/>
    <p:sldId id="312" r:id="rId26"/>
    <p:sldId id="313" r:id="rId27"/>
    <p:sldId id="314" r:id="rId28"/>
    <p:sldId id="315" r:id="rId29"/>
    <p:sldId id="316" r:id="rId30"/>
    <p:sldId id="317" r:id="rId31"/>
    <p:sldId id="318" r:id="rId32"/>
    <p:sldId id="319" r:id="rId33"/>
    <p:sldId id="321" r:id="rId34"/>
    <p:sldId id="320" r:id="rId35"/>
    <p:sldId id="322" r:id="rId36"/>
    <p:sldId id="323" r:id="rId37"/>
    <p:sldId id="324" r:id="rId38"/>
    <p:sldId id="326" r:id="rId39"/>
    <p:sldId id="330" r:id="rId40"/>
    <p:sldId id="331" r:id="rId41"/>
    <p:sldId id="332" r:id="rId42"/>
    <p:sldId id="333" r:id="rId43"/>
    <p:sldId id="334" r:id="rId44"/>
    <p:sldId id="335" r:id="rId45"/>
    <p:sldId id="336" r:id="rId46"/>
    <p:sldId id="337" r:id="rId47"/>
    <p:sldId id="338" r:id="rId48"/>
    <p:sldId id="342" r:id="rId49"/>
    <p:sldId id="343" r:id="rId50"/>
    <p:sldId id="344" r:id="rId51"/>
    <p:sldId id="345" r:id="rId52"/>
    <p:sldId id="346" r:id="rId53"/>
    <p:sldId id="347" r:id="rId54"/>
    <p:sldId id="348" r:id="rId55"/>
    <p:sldId id="349" r:id="rId56"/>
    <p:sldId id="350" r:id="rId57"/>
    <p:sldId id="351" r:id="rId58"/>
    <p:sldId id="352" r:id="rId59"/>
    <p:sldId id="353" r:id="rId60"/>
    <p:sldId id="354" r:id="rId61"/>
    <p:sldId id="355" r:id="rId62"/>
    <p:sldId id="356" r:id="rId63"/>
    <p:sldId id="357" r:id="rId64"/>
    <p:sldId id="359" r:id="rId65"/>
    <p:sldId id="358" r:id="rId66"/>
    <p:sldId id="360" r:id="rId67"/>
    <p:sldId id="361" r:id="rId68"/>
    <p:sldId id="363" r:id="rId69"/>
    <p:sldId id="364" r:id="rId70"/>
    <p:sldId id="365" r:id="rId71"/>
    <p:sldId id="366" r:id="rId72"/>
    <p:sldId id="367" r:id="rId73"/>
    <p:sldId id="368" r:id="rId74"/>
    <p:sldId id="369" r:id="rId75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0" Type="http://schemas.openxmlformats.org/officeDocument/2006/relationships/tableStyles" Target="tableStyles.xml"/><Relationship Id="rId8" Type="http://schemas.openxmlformats.org/officeDocument/2006/relationships/slide" Target="slides/slide6.xml"/><Relationship Id="rId79" Type="http://schemas.openxmlformats.org/officeDocument/2006/relationships/viewProps" Target="viewProps.xml"/><Relationship Id="rId78" Type="http://schemas.openxmlformats.org/officeDocument/2006/relationships/presProps" Target="presProps.xml"/><Relationship Id="rId77" Type="http://schemas.openxmlformats.org/officeDocument/2006/relationships/handoutMaster" Target="handoutMasters/handoutMaster1.xml"/><Relationship Id="rId76" Type="http://schemas.openxmlformats.org/officeDocument/2006/relationships/notesMaster" Target="notesMasters/notesMaster1.xml"/><Relationship Id="rId75" Type="http://schemas.openxmlformats.org/officeDocument/2006/relationships/slide" Target="slides/slide73.xml"/><Relationship Id="rId74" Type="http://schemas.openxmlformats.org/officeDocument/2006/relationships/slide" Target="slides/slide72.xml"/><Relationship Id="rId73" Type="http://schemas.openxmlformats.org/officeDocument/2006/relationships/slide" Target="slides/slide71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5" y="1778438"/>
            <a:ext cx="4873575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5" y="2665379"/>
            <a:ext cx="4873575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9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9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Rectangle 4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29" name="Rectangle 5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endParaRPr lang="zh-CN" altLang="en-US"/>
          </a:p>
        </p:txBody>
      </p:sp>
      <p:sp>
        <p:nvSpPr>
          <p:cNvPr id="1030" name="Rectangle 6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4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zh-CN" altLang="en-US"/>
              <a:t>第二章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lang="zh-CN" altLang="en-US"/>
              <a:t>嵌入式系统概述</a:t>
            </a:r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MCU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STM32F103C8T6</a:t>
            </a:r>
            <a:endParaRPr lang="en-US" altLang="zh-CN"/>
          </a:p>
          <a:p>
            <a:pPr lvl="1"/>
            <a:r>
              <a:rPr lang="en-US" altLang="zh-CN"/>
              <a:t>Arm® 32-bit Cortex ®-M3 CPU core</a:t>
            </a:r>
            <a:endParaRPr lang="en-US" altLang="zh-CN"/>
          </a:p>
          <a:p>
            <a:pPr lvl="1"/>
            <a:r>
              <a:rPr lang="en-US" altLang="zh-CN"/>
              <a:t>Memories</a:t>
            </a:r>
            <a:endParaRPr lang="en-US" altLang="zh-CN"/>
          </a:p>
          <a:p>
            <a:pPr lvl="2"/>
            <a:r>
              <a:rPr lang="en-US" altLang="zh-CN"/>
              <a:t>64 or 128 Kbytes of Flash memory</a:t>
            </a:r>
            <a:endParaRPr lang="en-US" altLang="zh-CN"/>
          </a:p>
          <a:p>
            <a:pPr lvl="2"/>
            <a:r>
              <a:rPr lang="en-US" altLang="zh-CN"/>
              <a:t> 20 Kbytes of SRAM</a:t>
            </a:r>
            <a:endParaRPr lang="en-US" altLang="zh-CN"/>
          </a:p>
          <a:p>
            <a:pPr lvl="1"/>
            <a:r>
              <a:rPr lang="en-US" altLang="zh-CN"/>
              <a:t>2x 12-bit, 1 μs A/D converters (up to 16 channels)</a:t>
            </a:r>
            <a:endParaRPr lang="en-US" altLang="zh-CN"/>
          </a:p>
          <a:p>
            <a:pPr lvl="1"/>
            <a:r>
              <a:rPr lang="en-US" altLang="zh-CN"/>
              <a:t>DMA</a:t>
            </a:r>
            <a:endParaRPr lang="en-US" altLang="zh-CN"/>
          </a:p>
          <a:p>
            <a:pPr lvl="2"/>
            <a:r>
              <a:rPr lang="en-US" altLang="zh-CN"/>
              <a:t>7-channel DMA controller</a:t>
            </a:r>
            <a:endParaRPr lang="en-US" altLang="zh-CN"/>
          </a:p>
          <a:p>
            <a:pPr lvl="2"/>
            <a:r>
              <a:rPr lang="en-US" altLang="zh-CN"/>
              <a:t>Peripherals supported: timers, ADC, SPIs,</a:t>
            </a:r>
            <a:endParaRPr lang="en-US" altLang="zh-CN"/>
          </a:p>
          <a:p>
            <a:pPr lvl="2"/>
            <a:r>
              <a:rPr lang="en-US" altLang="zh-CN"/>
              <a:t>I2Cs and USARTs</a:t>
            </a:r>
            <a:endParaRPr lang="en-US" altLang="zh-CN"/>
          </a:p>
          <a:p>
            <a:pPr lvl="1"/>
            <a:r>
              <a:rPr lang="en-US" altLang="zh-CN"/>
              <a:t>Up to 80 fast I/O ports</a:t>
            </a:r>
            <a:endParaRPr lang="en-US" altLang="zh-C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Debug mode</a:t>
            </a:r>
            <a:r>
              <a:rPr lang="en-US" altLang="zh-CN"/>
              <a:t> </a:t>
            </a:r>
            <a:r>
              <a:rPr lang="zh-CN" altLang="en-US"/>
              <a:t>– Serial wire debug (SWD) and JTAG</a:t>
            </a:r>
            <a:endParaRPr lang="zh-CN" altLang="en-US"/>
          </a:p>
          <a:p>
            <a:r>
              <a:rPr lang="zh-CN" altLang="en-US"/>
              <a:t>Seven timers</a:t>
            </a:r>
            <a:endParaRPr lang="zh-CN" altLang="en-US"/>
          </a:p>
          <a:p>
            <a:pPr lvl="1"/>
            <a:r>
              <a:rPr lang="zh-CN" altLang="en-US"/>
              <a:t>Three 16-bit timers, each with up to</a:t>
            </a:r>
            <a:r>
              <a:rPr lang="en-US" altLang="zh-CN"/>
              <a:t> </a:t>
            </a:r>
            <a:r>
              <a:rPr lang="zh-CN" altLang="en-US"/>
              <a:t>4 IC/OC/PWM or pulse counter and</a:t>
            </a:r>
            <a:r>
              <a:rPr lang="en-US" altLang="zh-CN"/>
              <a:t> </a:t>
            </a:r>
            <a:r>
              <a:rPr lang="zh-CN" altLang="en-US"/>
              <a:t>quadrature (incremental) encoder input</a:t>
            </a:r>
            <a:endParaRPr lang="zh-CN" altLang="en-US"/>
          </a:p>
          <a:p>
            <a:pPr lvl="1"/>
            <a:r>
              <a:rPr lang="zh-CN" altLang="en-US"/>
              <a:t>16-bit, motor control PWM timer with dead-time generation and emergency stop</a:t>
            </a:r>
            <a:endParaRPr lang="zh-CN" altLang="en-US"/>
          </a:p>
          <a:p>
            <a:pPr lvl="1"/>
            <a:r>
              <a:rPr lang="zh-CN" altLang="en-US"/>
              <a:t>Two watchdog timers (independent and</a:t>
            </a:r>
            <a:r>
              <a:rPr lang="en-US" altLang="zh-CN"/>
              <a:t> </a:t>
            </a:r>
            <a:r>
              <a:rPr lang="zh-CN" altLang="en-US"/>
              <a:t>window)</a:t>
            </a:r>
            <a:endParaRPr lang="zh-CN" altLang="en-US"/>
          </a:p>
          <a:p>
            <a:pPr lvl="1"/>
            <a:r>
              <a:rPr lang="zh-CN" altLang="en-US"/>
              <a:t>SysTick timer 24-bit downcounter</a:t>
            </a:r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Up to nine communication interfaces</a:t>
            </a:r>
            <a:endParaRPr lang="zh-CN" altLang="en-US"/>
          </a:p>
          <a:p>
            <a:pPr lvl="1"/>
            <a:r>
              <a:rPr lang="zh-CN" altLang="en-US"/>
              <a:t>Up to two I2C interfaces (SMBus/PMBus®)</a:t>
            </a:r>
            <a:endParaRPr lang="zh-CN" altLang="en-US"/>
          </a:p>
          <a:p>
            <a:pPr lvl="1"/>
            <a:r>
              <a:rPr lang="zh-CN" altLang="en-US"/>
              <a:t>Up to three USARTs (ISO 7816 interface,</a:t>
            </a:r>
            <a:endParaRPr lang="zh-CN" altLang="en-US"/>
          </a:p>
          <a:p>
            <a:pPr lvl="1"/>
            <a:r>
              <a:rPr lang="zh-CN" altLang="en-US"/>
              <a:t>LIN, IrDA capability, modem control)</a:t>
            </a:r>
            <a:endParaRPr lang="zh-CN" altLang="en-US"/>
          </a:p>
          <a:p>
            <a:pPr lvl="1"/>
            <a:r>
              <a:rPr lang="zh-CN" altLang="en-US"/>
              <a:t>Up to two SPIs (18 Mbit/s)</a:t>
            </a:r>
            <a:endParaRPr lang="zh-CN" altLang="en-US"/>
          </a:p>
          <a:p>
            <a:pPr lvl="1"/>
            <a:r>
              <a:rPr lang="zh-CN" altLang="en-US"/>
              <a:t>CAN interface (2.0B Active)</a:t>
            </a:r>
            <a:endParaRPr lang="zh-CN" altLang="en-US"/>
          </a:p>
          <a:p>
            <a:pPr lvl="1"/>
            <a:r>
              <a:rPr lang="zh-CN" altLang="en-US"/>
              <a:t>USB 2.0 full-speed interface</a:t>
            </a: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这货长什么样子？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80035" y="1163955"/>
            <a:ext cx="6105525" cy="34099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芯片引脚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381885" y="1630045"/>
            <a:ext cx="571627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问题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LQFP64</a:t>
            </a:r>
            <a:r>
              <a:rPr lang="zh-CN" altLang="en-US"/>
              <a:t>是什么？</a:t>
            </a:r>
            <a:endParaRPr lang="zh-CN" altLang="en-US"/>
          </a:p>
          <a:p>
            <a:r>
              <a:rPr lang="en-US" altLang="zh-CN"/>
              <a:t>PA0---</a:t>
            </a:r>
            <a:r>
              <a:rPr lang="zh-CN" altLang="en-US"/>
              <a:t>这些是什么？</a:t>
            </a:r>
            <a:endParaRPr lang="zh-CN" altLang="en-US"/>
          </a:p>
          <a:p>
            <a:r>
              <a:rPr lang="en-US" altLang="zh-CN"/>
              <a:t>VDD</a:t>
            </a:r>
            <a:r>
              <a:rPr lang="zh-CN" altLang="en-US"/>
              <a:t>、</a:t>
            </a:r>
            <a:r>
              <a:rPr lang="en-US" altLang="zh-CN"/>
              <a:t>VSS</a:t>
            </a:r>
            <a:r>
              <a:rPr lang="zh-CN" altLang="en-US"/>
              <a:t>是什么？</a:t>
            </a:r>
            <a:endParaRPr lang="zh-CN" altLang="en-US"/>
          </a:p>
          <a:p>
            <a:r>
              <a:rPr lang="en-US" altLang="zh-CN"/>
              <a:t>OSC</a:t>
            </a:r>
            <a:r>
              <a:rPr lang="zh-CN" altLang="en-US"/>
              <a:t>是什么</a:t>
            </a:r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开发板</a:t>
            </a:r>
            <a:endParaRPr lang="zh-CN" altLang="en-US"/>
          </a:p>
        </p:txBody>
      </p:sp>
      <p:pic>
        <p:nvPicPr>
          <p:cNvPr id="5" name="内容占位符 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99160" y="1586865"/>
            <a:ext cx="5619750" cy="38385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218680" y="1586865"/>
            <a:ext cx="38684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两个刚毕业的大学生做的项目，非常适合教学使用，有丰富的扩展。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有视频教材，</a:t>
            </a:r>
            <a:r>
              <a:rPr lang="en-US" altLang="zh-CN"/>
              <a:t>B</a:t>
            </a:r>
            <a:r>
              <a:rPr lang="zh-CN" altLang="en-US"/>
              <a:t>站搜索</a:t>
            </a:r>
            <a:r>
              <a:rPr lang="en-US" altLang="zh-CN"/>
              <a:t> KeysKing</a:t>
            </a:r>
            <a:endParaRPr lang="en-US" alt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要求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自己负责自己的硬件，损坏需要赔偿</a:t>
            </a:r>
            <a:endParaRPr lang="zh-CN" altLang="en-US"/>
          </a:p>
          <a:p>
            <a:r>
              <a:rPr lang="zh-CN" altLang="en-US"/>
              <a:t>每个盒子中有一张表格，请核对表格仔细检查附件</a:t>
            </a:r>
            <a:endParaRPr lang="zh-CN" altLang="en-US"/>
          </a:p>
          <a:p>
            <a:r>
              <a:rPr lang="zh-CN" altLang="en-US"/>
              <a:t>领用与归还都需要在表格签字</a:t>
            </a:r>
            <a:endParaRPr lang="zh-CN" altLang="en-US"/>
          </a:p>
          <a:p>
            <a:r>
              <a:rPr lang="zh-CN" altLang="en-US"/>
              <a:t>大多情况下不需要使用附件，如果要使用附件，请确保电源不要接错烧板子</a:t>
            </a:r>
            <a:endParaRPr lang="zh-CN" altLang="en-US"/>
          </a:p>
          <a:p>
            <a:r>
              <a:rPr lang="en-US" altLang="zh-CN"/>
              <a:t>B</a:t>
            </a:r>
            <a:r>
              <a:rPr lang="zh-CN" altLang="en-US"/>
              <a:t>站有视频，有兴趣的朋友可以看视频做更多的实验</a:t>
            </a:r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标题 4"/>
          <p:cNvSpPr/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开发板硬件简单解析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如何看懂电路图？简单，标号一样的就是一样的，或者是相连接的。</a:t>
            </a:r>
            <a:endParaRPr lang="zh-CN" altLang="en-US"/>
          </a:p>
          <a:p>
            <a:r>
              <a:rPr lang="zh-CN" altLang="en-US"/>
              <a:t>供电系统</a:t>
            </a:r>
            <a:endParaRPr lang="zh-CN" altLang="en-US"/>
          </a:p>
          <a:p>
            <a:pPr lvl="1"/>
            <a:r>
              <a:rPr lang="en-US" altLang="zh-CN"/>
              <a:t>VDD/VSS</a:t>
            </a:r>
            <a:endParaRPr lang="en-US" altLang="zh-CN"/>
          </a:p>
          <a:p>
            <a:pPr lvl="1"/>
            <a:r>
              <a:rPr lang="en-US" altLang="zh-CN"/>
              <a:t>3.3V</a:t>
            </a:r>
            <a:r>
              <a:rPr lang="zh-CN" altLang="en-US"/>
              <a:t>和</a:t>
            </a:r>
            <a:r>
              <a:rPr lang="en-US" altLang="zh-CN"/>
              <a:t>5V</a:t>
            </a:r>
            <a:r>
              <a:rPr lang="zh-CN" altLang="en-US"/>
              <a:t>供电系统</a:t>
            </a:r>
            <a:endParaRPr lang="zh-CN" altLang="en-US"/>
          </a:p>
          <a:p>
            <a:pPr lvl="1"/>
            <a:r>
              <a:rPr lang="zh-CN" altLang="en-US"/>
              <a:t>理解不同的芯片使用的供电系统是不一样的</a:t>
            </a:r>
            <a:endParaRPr lang="zh-CN" altLang="en-US"/>
          </a:p>
          <a:p>
            <a:pPr lvl="1"/>
            <a:r>
              <a:rPr lang="zh-CN" altLang="en-US"/>
              <a:t>同样理解信号的高电位和低电位</a:t>
            </a:r>
            <a:endParaRPr lang="zh-CN" altLang="en-US"/>
          </a:p>
          <a:p>
            <a:pPr lvl="1"/>
            <a:r>
              <a:rPr lang="zh-CN" altLang="en-US"/>
              <a:t>开发板有几种方式供电</a:t>
            </a:r>
            <a:r>
              <a:rPr lang="en-US" altLang="zh-CN"/>
              <a:t>?</a:t>
            </a:r>
            <a:endParaRPr lang="en-US" altLang="zh-CN"/>
          </a:p>
          <a:p>
            <a:pPr lvl="1"/>
            <a:r>
              <a:rPr lang="zh-CN" altLang="en-US"/>
              <a:t>特别注意，电源不要过载</a:t>
            </a:r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时钟</a:t>
            </a:r>
            <a:endParaRPr lang="zh-CN" altLang="en-US"/>
          </a:p>
          <a:p>
            <a:pPr lvl="1"/>
            <a:r>
              <a:rPr lang="zh-CN" altLang="en-US"/>
              <a:t>内部（以后讲）</a:t>
            </a:r>
            <a:endParaRPr lang="zh-CN" altLang="en-US"/>
          </a:p>
          <a:p>
            <a:pPr lvl="1"/>
            <a:r>
              <a:rPr lang="zh-CN" altLang="en-US"/>
              <a:t>外部时钟</a:t>
            </a:r>
            <a:endParaRPr lang="zh-CN" altLang="en-US"/>
          </a:p>
          <a:p>
            <a:pPr lvl="2"/>
            <a:r>
              <a:rPr lang="zh-CN" altLang="en-US"/>
              <a:t>高速</a:t>
            </a:r>
            <a:endParaRPr lang="zh-CN" altLang="en-US"/>
          </a:p>
          <a:p>
            <a:pPr lvl="2"/>
            <a:r>
              <a:rPr lang="zh-CN" altLang="en-US"/>
              <a:t>时间时钟</a:t>
            </a:r>
            <a:endParaRPr lang="zh-CN" altLang="en-US"/>
          </a:p>
          <a:p>
            <a:pPr lvl="0"/>
            <a:r>
              <a:rPr lang="zh-CN" altLang="en-US"/>
              <a:t>复位（</a:t>
            </a:r>
            <a:r>
              <a:rPr lang="en-US" altLang="zh-CN"/>
              <a:t>22</a:t>
            </a:r>
            <a:r>
              <a:rPr lang="zh-CN" altLang="en-US"/>
              <a:t>）</a:t>
            </a:r>
            <a:endParaRPr lang="zh-CN" altLang="en-US"/>
          </a:p>
          <a:p>
            <a:pPr lvl="1"/>
            <a:r>
              <a:rPr lang="zh-CN" altLang="en-US"/>
              <a:t>一般是低复位</a:t>
            </a:r>
            <a:endParaRPr lang="zh-CN" altLang="en-US"/>
          </a:p>
          <a:p>
            <a:pPr lvl="1"/>
            <a:r>
              <a:rPr lang="zh-CN" altLang="en-US"/>
              <a:t>电容的作用</a:t>
            </a:r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IO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什么是</a:t>
            </a:r>
            <a:r>
              <a:rPr lang="en-US" altLang="zh-CN"/>
              <a:t>IO</a:t>
            </a:r>
            <a:r>
              <a:rPr lang="zh-CN" altLang="en-US"/>
              <a:t>？</a:t>
            </a:r>
            <a:endParaRPr lang="zh-CN" altLang="en-US"/>
          </a:p>
          <a:p>
            <a:r>
              <a:rPr lang="zh-CN" altLang="en-US"/>
              <a:t>特殊功能</a:t>
            </a:r>
            <a:endParaRPr lang="zh-CN" altLang="en-US"/>
          </a:p>
          <a:p>
            <a:pPr lvl="1"/>
            <a:r>
              <a:rPr lang="zh-CN" altLang="en-US"/>
              <a:t>晶体、调试、</a:t>
            </a:r>
            <a:r>
              <a:rPr lang="en-US" altLang="zh-CN"/>
              <a:t>UTRA</a:t>
            </a:r>
            <a:r>
              <a:rPr lang="zh-CN" altLang="en-US"/>
              <a:t>、</a:t>
            </a:r>
            <a:r>
              <a:rPr lang="en-US" altLang="zh-CN"/>
              <a:t>I2C</a:t>
            </a:r>
            <a:r>
              <a:rPr lang="zh-CN" altLang="en-US"/>
              <a:t>、</a:t>
            </a:r>
            <a:r>
              <a:rPr lang="en-US" altLang="zh-CN"/>
              <a:t>PWM</a:t>
            </a:r>
            <a:r>
              <a:rPr lang="zh-CN" altLang="en-US"/>
              <a:t>、</a:t>
            </a:r>
            <a:r>
              <a:rPr lang="en-US" altLang="zh-CN"/>
              <a:t>SPI</a:t>
            </a:r>
            <a:r>
              <a:rPr lang="zh-CN" altLang="en-US"/>
              <a:t>等</a:t>
            </a:r>
            <a:endParaRPr lang="zh-CN" altLang="en-US"/>
          </a:p>
          <a:p>
            <a:pPr lvl="0"/>
            <a:r>
              <a:rPr lang="zh-CN" altLang="en-US"/>
              <a:t>开发板外部接口介绍</a:t>
            </a:r>
            <a:endParaRPr lang="zh-CN" altLang="en-US"/>
          </a:p>
          <a:p>
            <a:pPr lvl="1"/>
            <a:r>
              <a:rPr lang="zh-CN" altLang="en-US" sz="2800"/>
              <a:t>参考开发板提供的</a:t>
            </a:r>
            <a:r>
              <a:rPr lang="en-US" altLang="zh-CN" sz="2800"/>
              <a:t>pdf</a:t>
            </a:r>
            <a:r>
              <a:rPr lang="zh-CN" altLang="en-US" sz="2800"/>
              <a:t>文件，看懂电路图</a:t>
            </a:r>
            <a:endParaRPr lang="zh-CN" altLang="en-US"/>
          </a:p>
          <a:p>
            <a:pPr lvl="1"/>
            <a:endParaRPr lang="zh-CN" altLang="en-US"/>
          </a:p>
          <a:p>
            <a:pPr lvl="1"/>
            <a:endParaRPr lang="zh-CN" altLang="en-US"/>
          </a:p>
          <a:p>
            <a:pPr lvl="1"/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STM32CubeIDE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https://www.st.com/zh/development-tools/stm32cubeide.html</a:t>
            </a:r>
            <a:endParaRPr lang="zh-CN" altLang="en-US"/>
          </a:p>
          <a:p>
            <a:r>
              <a:rPr lang="zh-CN" altLang="en-US"/>
              <a:t>下载需要填写基本信息，不用注册，下载地址在邮件中</a:t>
            </a:r>
            <a:endParaRPr lang="zh-CN" altLang="en-US"/>
          </a:p>
          <a:p>
            <a:r>
              <a:rPr lang="zh-CN" altLang="en-US"/>
              <a:t>请下载</a:t>
            </a:r>
            <a:r>
              <a:rPr lang="en-US" altLang="zh-CN"/>
              <a:t>V1.12.1</a:t>
            </a:r>
            <a:r>
              <a:rPr lang="zh-CN" altLang="en-US"/>
              <a:t>版本，高版本需要注册</a:t>
            </a:r>
            <a:r>
              <a:rPr lang="en-US" altLang="zh-CN"/>
              <a:t>ST</a:t>
            </a:r>
            <a:r>
              <a:rPr lang="zh-CN" altLang="en-US"/>
              <a:t>的用户。</a:t>
            </a:r>
            <a:endParaRPr lang="zh-CN" altLang="en-US"/>
          </a:p>
          <a:p>
            <a:r>
              <a:rPr lang="zh-CN" altLang="en-US"/>
              <a:t>安装：略</a:t>
            </a:r>
            <a:endParaRPr lang="zh-CN" altLang="en-US"/>
          </a:p>
          <a:p>
            <a:r>
              <a:rPr lang="en-US" altLang="zh-CN"/>
              <a:t>STM32CubeIDE</a:t>
            </a:r>
            <a:r>
              <a:rPr lang="zh-CN" altLang="en-US"/>
              <a:t>集成了：</a:t>
            </a:r>
            <a:endParaRPr lang="zh-CN" altLang="en-US"/>
          </a:p>
          <a:p>
            <a:pPr lvl="1"/>
            <a:r>
              <a:rPr lang="en-US" altLang="zh-CN"/>
              <a:t>STM32CubeMX</a:t>
            </a:r>
            <a:r>
              <a:rPr lang="zh-CN" altLang="en-US"/>
              <a:t>：芯片选型、配置、代码生产等，生成的框架可以供多种</a:t>
            </a:r>
            <a:r>
              <a:rPr lang="en-US" altLang="zh-CN"/>
              <a:t>IDE</a:t>
            </a:r>
            <a:r>
              <a:rPr lang="zh-CN" altLang="en-US"/>
              <a:t>使用</a:t>
            </a:r>
            <a:endParaRPr lang="en-US" altLang="zh-CN"/>
          </a:p>
          <a:p>
            <a:pPr lvl="1"/>
            <a:r>
              <a:rPr lang="zh-CN" altLang="en-US"/>
              <a:t>基于</a:t>
            </a:r>
            <a:r>
              <a:rPr lang="en-US" altLang="zh-CN"/>
              <a:t>Eclipse</a:t>
            </a:r>
            <a:r>
              <a:rPr lang="zh-CN" altLang="en-US"/>
              <a:t>的集成开发环境</a:t>
            </a:r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07390" y="377190"/>
            <a:ext cx="9374505" cy="618680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开发流程（</a:t>
            </a:r>
            <a:r>
              <a:rPr lang="en-US" altLang="zh-CN"/>
              <a:t>P59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目标选择</a:t>
            </a:r>
            <a:endParaRPr lang="zh-CN" altLang="en-US"/>
          </a:p>
          <a:p>
            <a:r>
              <a:rPr lang="zh-CN" altLang="en-US"/>
              <a:t>引脚分配</a:t>
            </a:r>
            <a:endParaRPr lang="zh-CN" altLang="en-US"/>
          </a:p>
          <a:p>
            <a:r>
              <a:rPr lang="zh-CN" altLang="en-US"/>
              <a:t>外设配置</a:t>
            </a:r>
            <a:endParaRPr lang="zh-CN" altLang="en-US"/>
          </a:p>
          <a:p>
            <a:r>
              <a:rPr lang="zh-CN" altLang="en-US"/>
              <a:t>时钟配置</a:t>
            </a:r>
            <a:endParaRPr lang="zh-CN" altLang="en-US"/>
          </a:p>
          <a:p>
            <a:r>
              <a:rPr lang="zh-CN" altLang="en-US"/>
              <a:t>工程配置</a:t>
            </a:r>
            <a:endParaRPr lang="zh-CN" altLang="en-US"/>
          </a:p>
          <a:p>
            <a:r>
              <a:rPr lang="zh-CN" altLang="en-US"/>
              <a:t>程序编写</a:t>
            </a:r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基本使用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使用过程中保持</a:t>
            </a:r>
            <a:r>
              <a:rPr lang="en-US" altLang="zh-CN"/>
              <a:t>Internet</a:t>
            </a:r>
            <a:r>
              <a:rPr lang="zh-CN" altLang="en-US"/>
              <a:t>联通，需要下载文件</a:t>
            </a:r>
            <a:endParaRPr lang="en-US" altLang="zh-CN"/>
          </a:p>
          <a:p>
            <a:r>
              <a:rPr lang="en-US" altLang="zh-CN"/>
              <a:t>File-New-Stm32 Project</a:t>
            </a:r>
            <a:endParaRPr lang="en-US" alt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43560" y="466725"/>
            <a:ext cx="8867775" cy="584327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29945" y="1355090"/>
            <a:ext cx="5060950" cy="45262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633210" y="1991360"/>
            <a:ext cx="401637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完成后，配置界面与书上相似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因为芯片和开发板不同，所以对</a:t>
            </a:r>
            <a:r>
              <a:rPr lang="en-US" altLang="zh-CN"/>
              <a:t>IO</a:t>
            </a:r>
            <a:r>
              <a:rPr lang="zh-CN" altLang="en-US"/>
              <a:t>进行设置的时候需要参考开发板的资料，而不是书上的资料</a:t>
            </a:r>
            <a:endParaRPr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查看开发板电路图，背板的</a:t>
            </a:r>
            <a:r>
              <a:rPr lang="en-US" altLang="zh-CN"/>
              <a:t>LED</a:t>
            </a:r>
            <a:r>
              <a:rPr lang="zh-CN" altLang="en-US"/>
              <a:t>使用</a:t>
            </a:r>
            <a:r>
              <a:rPr lang="en-US" altLang="zh-CN"/>
              <a:t>PB4</a:t>
            </a:r>
            <a:r>
              <a:rPr lang="zh-CN" altLang="en-US"/>
              <a:t>控制</a:t>
            </a:r>
            <a:endParaRPr lang="zh-CN" altLang="en-US"/>
          </a:p>
          <a:p>
            <a:r>
              <a:rPr lang="zh-CN" altLang="en-US"/>
              <a:t>单击</a:t>
            </a:r>
            <a:r>
              <a:rPr lang="en-US" altLang="zh-CN"/>
              <a:t>PB4</a:t>
            </a:r>
            <a:r>
              <a:rPr lang="zh-CN" altLang="en-US"/>
              <a:t>，设置成</a:t>
            </a:r>
            <a:r>
              <a:rPr lang="en-US" altLang="zh-CN"/>
              <a:t>GPIO_OUTPUT</a:t>
            </a:r>
            <a:endParaRPr lang="en-US" altLang="zh-CN"/>
          </a:p>
          <a:p>
            <a:r>
              <a:rPr lang="zh-CN" altLang="en-US"/>
              <a:t>右键单击</a:t>
            </a:r>
            <a:r>
              <a:rPr lang="en-US" altLang="zh-CN"/>
              <a:t>PB4</a:t>
            </a:r>
            <a:r>
              <a:rPr lang="zh-CN" altLang="en-US"/>
              <a:t>，</a:t>
            </a:r>
            <a:r>
              <a:rPr lang="en-US" altLang="zh-CN"/>
              <a:t>Enter user label </a:t>
            </a:r>
            <a:r>
              <a:rPr lang="zh-CN" altLang="en-US"/>
              <a:t>为</a:t>
            </a:r>
            <a:r>
              <a:rPr lang="en-US" altLang="zh-CN"/>
              <a:t>IO</a:t>
            </a:r>
            <a:r>
              <a:rPr lang="zh-CN" altLang="en-US"/>
              <a:t>命名。注意，这里的命名相当于</a:t>
            </a:r>
            <a:r>
              <a:rPr lang="en-US" altLang="zh-CN"/>
              <a:t>C</a:t>
            </a:r>
            <a:r>
              <a:rPr lang="zh-CN" altLang="en-US"/>
              <a:t>语言的常量，应当按照</a:t>
            </a:r>
            <a:r>
              <a:rPr lang="en-US" altLang="zh-CN"/>
              <a:t>C</a:t>
            </a:r>
            <a:r>
              <a:rPr lang="zh-CN" altLang="en-US"/>
              <a:t>语言标识符的规则进行命名。如果有多个</a:t>
            </a:r>
            <a:r>
              <a:rPr lang="en-US" altLang="zh-CN"/>
              <a:t>IO</a:t>
            </a:r>
            <a:r>
              <a:rPr lang="zh-CN" altLang="en-US"/>
              <a:t>需要命名，标识符不能重复。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609215" y="2424430"/>
            <a:ext cx="6972300" cy="28765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523490" y="2372360"/>
            <a:ext cx="7143750" cy="298132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实际操作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点亮</a:t>
            </a:r>
            <a:r>
              <a:rPr lang="en-US" altLang="zh-CN"/>
              <a:t>LED</a:t>
            </a:r>
            <a:endParaRPr lang="en-US" altLang="zh-CN"/>
          </a:p>
          <a:p>
            <a:r>
              <a:rPr lang="zh-CN" altLang="en-US"/>
              <a:t>串口通信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官方资料</a:t>
            </a:r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时钟配置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LSE</a:t>
            </a:r>
            <a:endParaRPr lang="en-US" altLang="zh-CN"/>
          </a:p>
          <a:p>
            <a:r>
              <a:rPr lang="en-US" altLang="zh-CN"/>
              <a:t>LSI</a:t>
            </a:r>
            <a:endParaRPr lang="en-US" altLang="zh-CN"/>
          </a:p>
          <a:p>
            <a:r>
              <a:rPr lang="en-US" altLang="zh-CN"/>
              <a:t>HSI</a:t>
            </a:r>
            <a:endParaRPr lang="en-US" altLang="zh-CN"/>
          </a:p>
          <a:p>
            <a:r>
              <a:rPr lang="en-US" altLang="zh-CN"/>
              <a:t>HSE</a:t>
            </a:r>
            <a:endParaRPr lang="en-US" altLang="zh-CN"/>
          </a:p>
          <a:p>
            <a:r>
              <a:rPr lang="zh-CN" altLang="en-US"/>
              <a:t>看门狗：</a:t>
            </a:r>
            <a:r>
              <a:rPr lang="en-US" altLang="zh-CN"/>
              <a:t>P70</a:t>
            </a:r>
            <a:endParaRPr lang="en-US" altLang="zh-CN"/>
          </a:p>
          <a:p>
            <a:r>
              <a:rPr lang="en-US" altLang="zh-CN"/>
              <a:t>APB1</a:t>
            </a:r>
            <a:endParaRPr lang="en-US" altLang="zh-CN"/>
          </a:p>
          <a:p>
            <a:r>
              <a:rPr lang="en-US" altLang="zh-CN"/>
              <a:t>APB2</a:t>
            </a:r>
            <a:endParaRPr lang="en-US" alt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如何调试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代码补全</a:t>
            </a:r>
            <a:r>
              <a:rPr lang="en-US" altLang="zh-CN"/>
              <a:t> alt+/</a:t>
            </a:r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GPIO</a:t>
            </a:r>
            <a:r>
              <a:rPr lang="zh-CN" altLang="en-US"/>
              <a:t>（</a:t>
            </a:r>
            <a:r>
              <a:rPr lang="en-US" altLang="zh-CN"/>
              <a:t>110</a:t>
            </a:r>
            <a:r>
              <a:rPr lang="zh-CN" altLang="en-US"/>
              <a:t>）</a:t>
            </a:r>
            <a:endParaRPr lang="en-US" altLang="zh-CN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110105" y="1590040"/>
            <a:ext cx="7812405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基于</a:t>
            </a:r>
            <a:r>
              <a:rPr lang="en-US" altLang="zh-CN"/>
              <a:t>HAL</a:t>
            </a:r>
            <a:r>
              <a:rPr lang="zh-CN" altLang="en-US"/>
              <a:t>库方式的</a:t>
            </a:r>
            <a:r>
              <a:rPr lang="en-US" altLang="zh-CN"/>
              <a:t>GPIO</a:t>
            </a:r>
            <a:r>
              <a:rPr lang="zh-CN" altLang="en-US"/>
              <a:t>（</a:t>
            </a:r>
            <a:r>
              <a:rPr lang="en-US" altLang="zh-CN"/>
              <a:t>131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引脚配置</a:t>
            </a:r>
            <a:endParaRPr lang="en-US" altLang="zh-CN"/>
          </a:p>
          <a:p>
            <a:pPr lvl="1"/>
            <a:r>
              <a:rPr lang="en-US" altLang="zh-CN"/>
              <a:t>PIN</a:t>
            </a:r>
            <a:r>
              <a:rPr lang="zh-CN" altLang="en-US"/>
              <a:t>：具体的引脚，位掩码</a:t>
            </a:r>
            <a:endParaRPr lang="en-US" altLang="zh-CN"/>
          </a:p>
          <a:p>
            <a:pPr lvl="1"/>
            <a:r>
              <a:rPr lang="en-US" altLang="zh-CN"/>
              <a:t>Model</a:t>
            </a:r>
            <a:r>
              <a:rPr lang="zh-CN" altLang="en-US"/>
              <a:t>（了解，一般在</a:t>
            </a:r>
            <a:r>
              <a:rPr lang="en-US" altLang="zh-CN"/>
              <a:t>CubeMX</a:t>
            </a:r>
            <a:r>
              <a:rPr lang="zh-CN" altLang="en-US"/>
              <a:t>中设置）</a:t>
            </a:r>
            <a:endParaRPr lang="en-US" altLang="zh-CN"/>
          </a:p>
          <a:p>
            <a:pPr lvl="1"/>
            <a:r>
              <a:rPr lang="en-US" altLang="zh-CN" sz="2800"/>
              <a:t>Pull</a:t>
            </a:r>
            <a:r>
              <a:rPr lang="zh-CN" altLang="en-US" sz="2800"/>
              <a:t>：上拉下拉配置</a:t>
            </a:r>
            <a:endParaRPr lang="zh-CN" altLang="en-US" sz="2800"/>
          </a:p>
          <a:p>
            <a:pPr lvl="1"/>
            <a:r>
              <a:rPr lang="en-US" altLang="zh-CN" sz="2800"/>
              <a:t>Speed</a:t>
            </a:r>
            <a:r>
              <a:rPr lang="zh-CN" altLang="en-US" sz="2800"/>
              <a:t>：速度</a:t>
            </a:r>
            <a:endParaRPr lang="zh-CN" altLang="en-US" sz="2800"/>
          </a:p>
          <a:p>
            <a:pPr lvl="1"/>
            <a:r>
              <a:rPr lang="en-US" altLang="zh-CN" sz="2800"/>
              <a:t>Alternate</a:t>
            </a:r>
            <a:r>
              <a:rPr lang="zh-CN" altLang="en-US" sz="2800"/>
              <a:t>：复用</a:t>
            </a:r>
            <a:endParaRPr lang="zh-CN" altLang="en-US" sz="2800"/>
          </a:p>
          <a:p>
            <a:pPr lvl="0"/>
            <a:r>
              <a:rPr lang="zh-CN" altLang="en-US" sz="3200"/>
              <a:t>引脚电平状态</a:t>
            </a:r>
            <a:endParaRPr lang="zh-CN" altLang="en-US" sz="3200"/>
          </a:p>
          <a:p>
            <a:pPr lvl="0"/>
            <a:r>
              <a:rPr lang="zh-CN" altLang="en-US" sz="3200"/>
              <a:t>引脚端口（分组）</a:t>
            </a:r>
            <a:endParaRPr lang="zh-CN" altLang="en-US" sz="2800"/>
          </a:p>
          <a:p>
            <a:pPr lvl="1"/>
            <a:endParaRPr lang="zh-CN" altLang="en-US"/>
          </a:p>
          <a:p>
            <a:pPr lvl="1"/>
            <a:endParaRPr lang="zh-CN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GPIO</a:t>
            </a:r>
            <a:r>
              <a:rPr lang="zh-CN" altLang="en-US"/>
              <a:t>接口函数（</a:t>
            </a:r>
            <a:r>
              <a:rPr lang="en-US" altLang="zh-CN"/>
              <a:t>135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HAL_GPIO_Init</a:t>
            </a:r>
            <a:endParaRPr lang="en-US" altLang="zh-CN"/>
          </a:p>
          <a:p>
            <a:r>
              <a:rPr lang="en-US" altLang="zh-CN"/>
              <a:t>HAL_GPIO_ReadPin</a:t>
            </a:r>
            <a:endParaRPr lang="en-US" altLang="zh-CN"/>
          </a:p>
          <a:p>
            <a:r>
              <a:rPr lang="en-US" altLang="zh-CN"/>
              <a:t>HAL_GPIO_WritePIN</a:t>
            </a:r>
            <a:endParaRPr lang="en-US" altLang="zh-CN"/>
          </a:p>
          <a:p>
            <a:r>
              <a:rPr lang="en-US" altLang="zh-CN"/>
              <a:t>HAL_GPIO_TogglePin</a:t>
            </a:r>
            <a:endParaRPr lang="en-US" altLang="zh-CN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按键检测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噪音消除</a:t>
            </a:r>
            <a:endParaRPr lang="zh-CN" altLang="en-US"/>
          </a:p>
          <a:p>
            <a:pPr lvl="1"/>
            <a:r>
              <a:rPr lang="zh-CN" altLang="en-US"/>
              <a:t>硬件</a:t>
            </a:r>
            <a:endParaRPr lang="zh-CN" altLang="en-US"/>
          </a:p>
          <a:p>
            <a:pPr lvl="1"/>
            <a:r>
              <a:rPr lang="zh-CN" altLang="en-US"/>
              <a:t>软件</a:t>
            </a:r>
            <a:endParaRPr lang="zh-CN" altLang="en-US"/>
          </a:p>
          <a:p>
            <a:pPr lvl="0"/>
            <a:r>
              <a:rPr lang="zh-CN" altLang="en-US"/>
              <a:t>状态机检测</a:t>
            </a:r>
            <a:endParaRPr lang="zh-CN" alt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中断系统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中断的概念</a:t>
            </a:r>
            <a:endParaRPr lang="zh-CN" altLang="en-US"/>
          </a:p>
          <a:p>
            <a:pPr lvl="1"/>
            <a:r>
              <a:rPr lang="zh-CN" altLang="en-US" sz="2800"/>
              <a:t>书上</a:t>
            </a:r>
            <a:r>
              <a:rPr lang="en-US" altLang="zh-CN" sz="2800"/>
              <a:t>177</a:t>
            </a:r>
            <a:r>
              <a:rPr lang="zh-CN" altLang="en-US" sz="2800"/>
              <a:t>的例子，打印机同步</a:t>
            </a:r>
            <a:endParaRPr lang="zh-CN" altLang="en-US"/>
          </a:p>
          <a:p>
            <a:r>
              <a:rPr lang="zh-CN" altLang="en-US"/>
              <a:t>为什么需要中断</a:t>
            </a:r>
            <a:endParaRPr lang="zh-CN" altLang="en-US"/>
          </a:p>
          <a:p>
            <a:pPr lvl="1"/>
            <a:r>
              <a:rPr lang="zh-CN" altLang="en-US" sz="2800"/>
              <a:t>提高效率和可靠性</a:t>
            </a:r>
            <a:endParaRPr lang="zh-CN" altLang="en-US"/>
          </a:p>
          <a:p>
            <a:r>
              <a:rPr lang="zh-CN" altLang="en-US"/>
              <a:t>中断的作用</a:t>
            </a:r>
            <a:endParaRPr lang="zh-CN" altLang="en-US"/>
          </a:p>
          <a:p>
            <a:pPr lvl="1"/>
            <a:r>
              <a:rPr lang="zh-CN" altLang="en-US"/>
              <a:t>分时</a:t>
            </a:r>
            <a:endParaRPr lang="zh-CN" altLang="en-US"/>
          </a:p>
          <a:p>
            <a:pPr lvl="1"/>
            <a:r>
              <a:rPr lang="zh-CN" altLang="en-US"/>
              <a:t>实时</a:t>
            </a:r>
            <a:endParaRPr lang="zh-CN" altLang="en-US"/>
          </a:p>
          <a:p>
            <a:pPr lvl="1"/>
            <a:r>
              <a:rPr lang="zh-CN" altLang="en-US"/>
              <a:t>高可靠性</a:t>
            </a:r>
            <a:endParaRPr lang="zh-CN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中断优先级和嵌套中断</a:t>
            </a:r>
            <a:endParaRPr lang="zh-CN" altLang="en-US"/>
          </a:p>
          <a:p>
            <a:r>
              <a:rPr lang="zh-CN" altLang="en-US"/>
              <a:t>中断服务和中断向量</a:t>
            </a:r>
            <a:endParaRPr lang="zh-CN" altLang="en-US"/>
          </a:p>
          <a:p>
            <a:r>
              <a:rPr lang="zh-CN" altLang="en-US"/>
              <a:t>中断相应过程（</a:t>
            </a:r>
            <a:r>
              <a:rPr lang="en-US" altLang="zh-CN"/>
              <a:t>5</a:t>
            </a:r>
            <a:r>
              <a:rPr lang="zh-CN" altLang="en-US"/>
              <a:t>步）</a:t>
            </a:r>
            <a:r>
              <a:rPr lang="en-US" altLang="zh-CN"/>
              <a:t>179</a:t>
            </a:r>
            <a:r>
              <a:rPr lang="zh-CN" altLang="en-US"/>
              <a:t>页</a:t>
            </a:r>
            <a:endParaRPr lang="zh-CN" altLang="en-US"/>
          </a:p>
          <a:p>
            <a:r>
              <a:rPr lang="zh-CN" altLang="en-US"/>
              <a:t>嵌套向量中断控制器（中文参考</a:t>
            </a:r>
            <a:r>
              <a:rPr lang="en-US" altLang="zh-CN"/>
              <a:t>85</a:t>
            </a:r>
            <a:r>
              <a:rPr lang="zh-CN" altLang="en-US"/>
              <a:t>页）</a:t>
            </a:r>
            <a:endParaRPr lang="zh-CN" altLang="en-US"/>
          </a:p>
          <a:p>
            <a:pPr lvl="1"/>
            <a:r>
              <a:rPr lang="zh-CN" altLang="en-US" sz="2800"/>
              <a:t>事件</a:t>
            </a:r>
            <a:endParaRPr lang="zh-CN" altLang="en-US" sz="2800"/>
          </a:p>
          <a:p>
            <a:pPr lvl="1"/>
            <a:r>
              <a:rPr lang="zh-CN" altLang="en-US" sz="2800"/>
              <a:t>异常</a:t>
            </a:r>
            <a:endParaRPr lang="zh-CN" altLang="en-US" sz="2800"/>
          </a:p>
          <a:p>
            <a:pPr lvl="0"/>
            <a:r>
              <a:rPr lang="zh-CN" altLang="en-US" sz="3200"/>
              <a:t>中断优先级（</a:t>
            </a:r>
            <a:r>
              <a:rPr lang="en-US" altLang="zh-CN" sz="3200"/>
              <a:t>181</a:t>
            </a:r>
            <a:r>
              <a:rPr lang="zh-CN" altLang="en-US" sz="3200"/>
              <a:t>）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862455" y="84455"/>
            <a:ext cx="7875270" cy="677354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外部中断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74295"/>
            <a:ext cx="6585585" cy="678370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95185" y="1832610"/>
            <a:ext cx="30734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尾号相同的端口共用一个中断</a:t>
            </a:r>
            <a:endParaRPr lang="zh-CN" alt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HAL</a:t>
            </a:r>
            <a:r>
              <a:rPr lang="zh-CN" altLang="en-US"/>
              <a:t>的中断封装</a:t>
            </a:r>
            <a:r>
              <a:rPr lang="en-US" altLang="zh-CN"/>
              <a:t>184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设置中断触发条件</a:t>
            </a:r>
            <a:endParaRPr lang="zh-CN" altLang="en-US"/>
          </a:p>
          <a:p>
            <a:r>
              <a:rPr lang="zh-CN" altLang="en-US"/>
              <a:t>设置中断优先级</a:t>
            </a:r>
            <a:endParaRPr lang="zh-CN" altLang="en-US"/>
          </a:p>
          <a:p>
            <a:r>
              <a:rPr lang="zh-CN" altLang="en-US"/>
              <a:t>始能某个中断</a:t>
            </a:r>
            <a:endParaRPr lang="zh-CN" altLang="en-US"/>
          </a:p>
          <a:p>
            <a:r>
              <a:rPr lang="zh-CN" altLang="en-US"/>
              <a:t>判断中断源</a:t>
            </a:r>
            <a:endParaRPr lang="zh-CN" altLang="en-US"/>
          </a:p>
          <a:p>
            <a:r>
              <a:rPr lang="zh-CN" altLang="en-US">
                <a:solidFill>
                  <a:srgbClr val="FF0000"/>
                </a:solidFill>
              </a:rPr>
              <a:t>清除中断标志</a:t>
            </a:r>
            <a:endParaRPr lang="zh-CN" altLang="en-US">
              <a:solidFill>
                <a:srgbClr val="FF0000"/>
              </a:solidFill>
            </a:endParaRPr>
          </a:p>
          <a:p>
            <a:r>
              <a:rPr lang="zh-CN" altLang="en-US"/>
              <a:t>编写程序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463030" y="2578100"/>
            <a:ext cx="357060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中断处理函数</a:t>
            </a:r>
            <a:endParaRPr lang="zh-CN" altLang="en-US"/>
          </a:p>
          <a:p>
            <a:r>
              <a:rPr lang="en-US" altLang="zh-CN"/>
              <a:t>HAL_PPP_IRQHandler</a:t>
            </a:r>
            <a:endParaRPr lang="en-US" altLang="zh-CN"/>
          </a:p>
          <a:p>
            <a:endParaRPr lang="en-US" altLang="zh-CN"/>
          </a:p>
          <a:p>
            <a:r>
              <a:rPr lang="en-US" altLang="zh-CN"/>
              <a:t>PPP</a:t>
            </a:r>
            <a:r>
              <a:rPr lang="zh-CN" altLang="en-US"/>
              <a:t>代表外设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只需要丰富这个函数，在中断函数中判断类型，进行必要的操作，清楚中断标志</a:t>
            </a:r>
            <a:endParaRPr lang="zh-CN" alt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回调和</a:t>
            </a:r>
            <a:r>
              <a:rPr lang="en-US" altLang="zh-CN"/>
              <a:t>weak </a:t>
            </a:r>
            <a:r>
              <a:rPr lang="zh-CN" altLang="en-US"/>
              <a:t>修饰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函数指针</a:t>
            </a:r>
            <a:endParaRPr lang="zh-CN" altLang="en-US"/>
          </a:p>
          <a:p>
            <a:r>
              <a:rPr lang="en-US" altLang="zh-CN"/>
              <a:t>weak</a:t>
            </a:r>
            <a:r>
              <a:rPr lang="zh-CN" altLang="en-US"/>
              <a:t>类似</a:t>
            </a:r>
            <a:r>
              <a:rPr lang="en-US" altLang="zh-CN"/>
              <a:t>Java</a:t>
            </a:r>
            <a:r>
              <a:rPr lang="zh-CN" altLang="en-US"/>
              <a:t>的函数覆盖，如果定义了一个相同的函数，没有用</a:t>
            </a:r>
            <a:r>
              <a:rPr lang="en-US" altLang="zh-CN"/>
              <a:t>weak</a:t>
            </a:r>
            <a:r>
              <a:rPr lang="zh-CN" altLang="en-US"/>
              <a:t>修饰，就会优先调用没有</a:t>
            </a:r>
            <a:r>
              <a:rPr lang="en-US" altLang="zh-CN"/>
              <a:t>weak</a:t>
            </a:r>
            <a:r>
              <a:rPr lang="zh-CN" altLang="en-US"/>
              <a:t>修饰的函数。</a:t>
            </a:r>
            <a:endParaRPr lang="zh-CN" altLang="en-US"/>
          </a:p>
          <a:p>
            <a:r>
              <a:rPr lang="zh-CN" altLang="en-US"/>
              <a:t>框架中默认定义了中断处理函数，使用</a:t>
            </a:r>
            <a:r>
              <a:rPr lang="en-US" altLang="zh-CN"/>
              <a:t>weak</a:t>
            </a:r>
            <a:r>
              <a:rPr lang="zh-CN" altLang="en-US"/>
              <a:t>进行了修饰，该函数的函数体</a:t>
            </a:r>
            <a:endParaRPr lang="zh-CN" alt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外部中断处理流程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定时器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09295" y="883920"/>
            <a:ext cx="10102850" cy="572643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定时器时序</a:t>
            </a:r>
            <a:endParaRPr lang="zh-CN" altLang="en-US"/>
          </a:p>
        </p:txBody>
      </p:sp>
      <p:pic>
        <p:nvPicPr>
          <p:cNvPr id="6" name="图片 5" descr="d053a7247a4323ee562e0cbd98822c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585" y="1417955"/>
            <a:ext cx="7592060" cy="505650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223885" y="779145"/>
            <a:ext cx="3460750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</a:t>
            </a:r>
            <a:r>
              <a:rPr lang="zh-CN" altLang="en-US"/>
              <a:t>、</a:t>
            </a:r>
            <a:r>
              <a:rPr lang="en-US" altLang="zh-CN"/>
              <a:t>CK_PSC </a:t>
            </a:r>
            <a:r>
              <a:rPr lang="zh-CN" altLang="en-US"/>
              <a:t>定时器预分频器，其时钟是总线上的定时器时钟，这个所谓的预分频是指总线上的</a:t>
            </a:r>
            <a:r>
              <a:rPr lang="en-US" altLang="zh-CN"/>
              <a:t> APB1 Prescaler </a:t>
            </a:r>
            <a:r>
              <a:rPr lang="zh-CN" altLang="en-US"/>
              <a:t>或者是</a:t>
            </a:r>
            <a:r>
              <a:rPr lang="en-US" altLang="zh-CN"/>
              <a:t> APB2 Prescaler</a:t>
            </a:r>
            <a:r>
              <a:rPr lang="zh-CN" altLang="en-US"/>
              <a:t>。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、</a:t>
            </a:r>
            <a:r>
              <a:rPr lang="zh-CN"/>
              <a:t>如图，预分频器的预分频设置成</a:t>
            </a:r>
            <a:r>
              <a:rPr lang="en-US" altLang="zh-CN"/>
              <a:t>1</a:t>
            </a:r>
            <a:r>
              <a:rPr lang="zh-CN" altLang="en-US"/>
              <a:t>，表示对定时器总线时钟除以</a:t>
            </a:r>
            <a:r>
              <a:rPr lang="en-US" altLang="zh-CN"/>
              <a:t>2</a:t>
            </a:r>
            <a:r>
              <a:rPr lang="zh-CN" altLang="en-US"/>
              <a:t>，得到以前</a:t>
            </a:r>
            <a:r>
              <a:rPr lang="en-US" altLang="zh-CN"/>
              <a:t>1/2</a:t>
            </a:r>
            <a:r>
              <a:rPr lang="zh-CN" altLang="en-US"/>
              <a:t>的频率对</a:t>
            </a:r>
            <a:r>
              <a:rPr lang="en-US" altLang="zh-CN"/>
              <a:t>CK_CNT</a:t>
            </a:r>
            <a:r>
              <a:rPr lang="zh-CN" altLang="en-US"/>
              <a:t>，该时钟为</a:t>
            </a:r>
            <a:r>
              <a:rPr lang="en-US" altLang="zh-CN"/>
              <a:t>ARR</a:t>
            </a:r>
            <a:r>
              <a:rPr lang="zh-CN" altLang="en-US"/>
              <a:t>进行递增或者是递减计数。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3</a:t>
            </a:r>
            <a:r>
              <a:rPr lang="zh-CN" altLang="en-US"/>
              <a:t>、当“计数寄存器”（</a:t>
            </a:r>
            <a:r>
              <a:rPr lang="en-US" altLang="zh-CN"/>
              <a:t>ARR</a:t>
            </a:r>
            <a:r>
              <a:rPr lang="zh-CN" altLang="en-US"/>
              <a:t>）溢出（上溢出或者下溢出），产生事件和中断。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4</a:t>
            </a:r>
            <a:r>
              <a:rPr lang="zh-CN" altLang="en-US"/>
              <a:t>、</a:t>
            </a:r>
            <a:r>
              <a:rPr lang="en-US" altLang="zh-CN"/>
              <a:t>CNT_EN</a:t>
            </a:r>
            <a:r>
              <a:rPr lang="zh-CN" altLang="en-US"/>
              <a:t>，在很多地方都有这个</a:t>
            </a:r>
            <a:r>
              <a:rPr lang="en-US" altLang="zh-CN"/>
              <a:t>EN</a:t>
            </a:r>
            <a:r>
              <a:rPr lang="zh-CN" altLang="en-US"/>
              <a:t>的标号，一般表示</a:t>
            </a:r>
            <a:r>
              <a:rPr lang="en-US" altLang="zh-CN"/>
              <a:t> Enable</a:t>
            </a:r>
            <a:r>
              <a:rPr lang="zh-CN" altLang="en-US"/>
              <a:t>，始能。这里表示定时器的计数始能。</a:t>
            </a:r>
            <a:endParaRPr lang="zh-CN" altLang="en-US"/>
          </a:p>
        </p:txBody>
      </p:sp>
      <p:pic>
        <p:nvPicPr>
          <p:cNvPr id="8" name="内容占位符 7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275" y="274955"/>
            <a:ext cx="6329680" cy="4526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定时的时间和周期计算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CK_PSC </a:t>
            </a:r>
            <a:r>
              <a:rPr lang="zh-CN" altLang="en-US"/>
              <a:t>定时器预分频器的输入时钟，</a:t>
            </a:r>
            <a:r>
              <a:rPr lang="en-US" altLang="zh-CN"/>
              <a:t>ABP</a:t>
            </a:r>
            <a:r>
              <a:rPr lang="zh-CN" altLang="en-US"/>
              <a:t>上的时钟</a:t>
            </a:r>
            <a:endParaRPr lang="zh-CN" altLang="en-US"/>
          </a:p>
          <a:p>
            <a:r>
              <a:rPr lang="en-US" altLang="zh-CN"/>
              <a:t>PSC</a:t>
            </a:r>
            <a:r>
              <a:rPr lang="zh-CN" altLang="en-US"/>
              <a:t>预分频器寄存器</a:t>
            </a:r>
            <a:r>
              <a:rPr lang="en-US" altLang="zh-CN"/>
              <a:t>/</a:t>
            </a:r>
            <a:r>
              <a:rPr lang="zh-CN" altLang="en-US"/>
              <a:t>预分频系数</a:t>
            </a:r>
            <a:endParaRPr lang="zh-CN" altLang="en-US"/>
          </a:p>
          <a:p>
            <a:r>
              <a:rPr lang="en-US" altLang="zh-CN"/>
              <a:t>ARR</a:t>
            </a:r>
            <a:r>
              <a:rPr lang="zh-CN" altLang="en-US"/>
              <a:t>自动重载计数器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周期</a:t>
            </a:r>
            <a:r>
              <a:rPr lang="en-US" altLang="zh-CN"/>
              <a:t>(T</a:t>
            </a:r>
            <a:r>
              <a:rPr lang="zh-CN" altLang="en-US"/>
              <a:t>秒</a:t>
            </a:r>
            <a:r>
              <a:rPr lang="en-US" altLang="zh-CN"/>
              <a:t>)=[(PSC+1)*(ARR+1)]/</a:t>
            </a:r>
            <a:r>
              <a:rPr lang="en-US" altLang="zh-CN">
                <a:sym typeface="+mn-ea"/>
              </a:rPr>
              <a:t>CK_PSC</a:t>
            </a:r>
            <a:endParaRPr lang="en-US" altLang="zh-CN"/>
          </a:p>
          <a:p>
            <a:r>
              <a:rPr lang="zh-CN" altLang="en-US"/>
              <a:t>频率（</a:t>
            </a:r>
            <a:r>
              <a:rPr lang="en-US" altLang="zh-CN"/>
              <a:t>f)=</a:t>
            </a:r>
            <a:r>
              <a:rPr lang="en-US" altLang="zh-CN">
                <a:sym typeface="+mn-ea"/>
              </a:rPr>
              <a:t>CK_PSC/(PSC+1)/(ARR+1)</a:t>
            </a:r>
            <a:endParaRPr lang="en-US" altLang="zh-CN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设置关键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时钟源，一般用内部时钟，注意查看内部时钟树中的定时器总线时钟频率</a:t>
            </a:r>
            <a:endParaRPr lang="zh-CN" altLang="en-US"/>
          </a:p>
          <a:p>
            <a:r>
              <a:rPr lang="zh-CN" altLang="en-US"/>
              <a:t>预分频器（</a:t>
            </a:r>
            <a:r>
              <a:rPr lang="en-US" altLang="zh-CN"/>
              <a:t>PSC</a:t>
            </a:r>
            <a:r>
              <a:rPr lang="zh-CN" altLang="en-US"/>
              <a:t>）和</a:t>
            </a:r>
            <a:r>
              <a:rPr lang="zh-CN" altLang="en-US">
                <a:sym typeface="+mn-ea"/>
              </a:rPr>
              <a:t>自动重载计数器（</a:t>
            </a:r>
            <a:r>
              <a:rPr lang="en-US" altLang="zh-CN"/>
              <a:t>ARR</a:t>
            </a:r>
            <a:r>
              <a:rPr lang="zh-CN" altLang="en-US"/>
              <a:t>）</a:t>
            </a:r>
            <a:endParaRPr lang="zh-CN" altLang="en-US"/>
          </a:p>
          <a:p>
            <a:r>
              <a:rPr lang="zh-CN" altLang="en-US"/>
              <a:t>最后在</a:t>
            </a:r>
            <a:r>
              <a:rPr lang="en-US" altLang="zh-CN"/>
              <a:t>NVIC</a:t>
            </a:r>
            <a:r>
              <a:rPr lang="zh-CN" altLang="en-US"/>
              <a:t>中始能定时器中断</a:t>
            </a:r>
            <a:endParaRPr lang="zh-CN" alt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代码关键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主函数中，使用中断启用定时器</a:t>
            </a:r>
            <a:r>
              <a:rPr lang="en-US" altLang="zh-CN"/>
              <a:t> </a:t>
            </a:r>
            <a:r>
              <a:rPr lang="zh-CN" altLang="en-US"/>
              <a:t>HAL_TIM_Base_Start_IT(&amp;htim4);</a:t>
            </a:r>
            <a:endParaRPr lang="zh-CN" altLang="en-US"/>
          </a:p>
          <a:p>
            <a:r>
              <a:rPr lang="zh-CN" altLang="en-US"/>
              <a:t>覆盖以下方法（中断服务的回调）</a:t>
            </a:r>
            <a:endParaRPr lang="zh-CN" altLang="en-US"/>
          </a:p>
          <a:p>
            <a:pPr lvl="1"/>
            <a:r>
              <a:rPr lang="zh-CN" altLang="en-US"/>
              <a:t>void HAL_TIM_PeriodElapsedCallback(TIM_HandleTypeDef *htim) {</a:t>
            </a:r>
            <a:endParaRPr lang="zh-CN" altLang="en-US"/>
          </a:p>
          <a:p>
            <a:pPr lvl="1"/>
            <a:r>
              <a:rPr lang="zh-CN" altLang="en-US"/>
              <a:t>	if (htim-&gt;Instance ==TIM4)</a:t>
            </a:r>
            <a:endParaRPr lang="zh-CN" altLang="en-US"/>
          </a:p>
          <a:p>
            <a:pPr lvl="1"/>
            <a:r>
              <a:rPr lang="zh-CN" altLang="en-US"/>
              <a:t>		HAL_GPIO_TogglePin(LED_GPIO_Port, LED_Pin);</a:t>
            </a:r>
            <a:endParaRPr lang="zh-CN" altLang="en-US"/>
          </a:p>
          <a:p>
            <a:pPr lvl="1"/>
            <a:r>
              <a:rPr lang="zh-CN" altLang="en-US"/>
              <a:t>}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思考：使用定时器检测按键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30225" y="1417955"/>
            <a:ext cx="7487285" cy="326771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6791960" y="4954905"/>
            <a:ext cx="464375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</a:t>
            </a:r>
            <a:r>
              <a:rPr lang="zh-CN" altLang="en-US"/>
              <a:t>、定时器产生一个</a:t>
            </a:r>
            <a:r>
              <a:rPr lang="en-US" altLang="zh-CN"/>
              <a:t>10</a:t>
            </a:r>
            <a:r>
              <a:rPr lang="zh-CN" altLang="en-US"/>
              <a:t>～</a:t>
            </a:r>
            <a:r>
              <a:rPr lang="en-US" altLang="zh-CN"/>
              <a:t>20ms</a:t>
            </a:r>
            <a:r>
              <a:rPr lang="zh-CN" altLang="en-US"/>
              <a:t>的中断</a:t>
            </a:r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、在中断中检测按键的状态</a:t>
            </a:r>
            <a:endParaRPr lang="zh-CN" altLang="en-US"/>
          </a:p>
          <a:p>
            <a:r>
              <a:rPr lang="en-US" altLang="zh-CN"/>
              <a:t>3</a:t>
            </a:r>
            <a:r>
              <a:rPr lang="zh-CN" altLang="en-US"/>
              <a:t>、按键状态需要重复检测（延迟）一个时钟中断</a:t>
            </a:r>
            <a:endParaRPr lang="zh-CN" altLang="en-US"/>
          </a:p>
          <a:p>
            <a:r>
              <a:rPr lang="en-US" altLang="zh-CN"/>
              <a:t>4</a:t>
            </a:r>
            <a:r>
              <a:rPr lang="zh-CN" altLang="en-US"/>
              <a:t>、按键需要有相应的状态，到底几个状态？</a:t>
            </a:r>
            <a:endParaRPr lang="zh-CN" alt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PWM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时钟树https://www.bilibili.com/video/BV1ph4y1e7Ey/?spm_id_from=333.880.my_history.page.click&amp;vd_source=3c8e333d6657680a469ddf0238f01d6a</a:t>
            </a:r>
            <a:endParaRPr lang="zh-CN" altLang="en-US"/>
          </a:p>
          <a:p>
            <a:r>
              <a:rPr lang="en-US" altLang="zh-CN"/>
              <a:t>PWM</a:t>
            </a:r>
            <a:r>
              <a:rPr lang="zh-CN" altLang="en-US"/>
              <a:t>原理https://www.bilibili.com/video/BV1UF41147uN/?spm_id_from=autoNext&amp;vd_source=3c8e333d6657680a469ddf0238f01d6a</a:t>
            </a:r>
            <a:endParaRPr lang="zh-CN" alt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捕获</a:t>
            </a:r>
            <a:r>
              <a:rPr lang="en-US" altLang="zh-CN"/>
              <a:t>/</a:t>
            </a:r>
            <a:r>
              <a:rPr lang="zh-CN" altLang="en-US"/>
              <a:t>比较通道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004570" y="1606550"/>
            <a:ext cx="10401935" cy="4712335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PWM</a:t>
            </a:r>
            <a:r>
              <a:rPr lang="zh-CN" altLang="en-US"/>
              <a:t>的生成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09600" y="1417955"/>
            <a:ext cx="11247755" cy="4201795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PWM</a:t>
            </a:r>
            <a:r>
              <a:rPr lang="zh-CN" altLang="en-US"/>
              <a:t>模式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PWM1</a:t>
            </a:r>
            <a:endParaRPr lang="en-US" altLang="zh-CN"/>
          </a:p>
          <a:p>
            <a:r>
              <a:rPr lang="en-US" altLang="zh-CN"/>
              <a:t>PWM2</a:t>
            </a:r>
            <a:endParaRPr lang="en-US" altLang="zh-CN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6965" y="3094355"/>
            <a:ext cx="8410575" cy="3133725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开发板按键中断的问题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511300" y="1348105"/>
            <a:ext cx="8950960" cy="5346065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原理图上，key与C16并联，然后接入MCU的输入端口。但是由于任何实际导线均具有寄生参数，所以key与电容之间的导线，也相当于一个电感。因此，MCU到key与C16的并联节点的连接线，如果更靠近C16则等效串联电感就会减小，反之会增大。而key1恰好是采用了远离C16的接法，因此LC振荡相较于另一种接法会更明显，应该是这个导致了敏感的EXTI触发的。</a:t>
            </a:r>
            <a:endParaRPr lang="zh-CN" alt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462530" y="1620520"/>
            <a:ext cx="633095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但是前面说的那些都是绕开芯片本身问题的方法，正常来说按键是不需要考虑寄生参数的，高速信号板才会具体控制寄生参数。</a:t>
            </a:r>
            <a:r>
              <a:rPr lang="zh-CN" altLang="en-US">
                <a:highlight>
                  <a:srgbClr val="FFFF00"/>
                </a:highlight>
              </a:rPr>
              <a:t>这本质上就是F103的EXTI线路隔离有问题</a:t>
            </a:r>
            <a:r>
              <a:rPr lang="zh-CN" altLang="en-US"/>
              <a:t>。我目前就只发现stm32f1系有这个问题，其他的包括cortex-A53/RISC-V的高速板都没有见过同样的问题[表情]，还有STM32最新的G系应该是没有问题的。</a:t>
            </a:r>
            <a:endParaRPr lang="zh-CN" alt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解决方案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修改硬件：在信号间加隔离地，取消</a:t>
            </a:r>
            <a:r>
              <a:rPr lang="en-US" altLang="zh-CN"/>
              <a:t>C16</a:t>
            </a:r>
            <a:r>
              <a:rPr lang="zh-CN" altLang="en-US"/>
              <a:t>，按键靠近</a:t>
            </a:r>
            <a:r>
              <a:rPr lang="en-US" altLang="zh-CN"/>
              <a:t>C16</a:t>
            </a:r>
            <a:r>
              <a:rPr lang="zh-CN" altLang="en-US"/>
              <a:t>等。</a:t>
            </a:r>
            <a:endParaRPr lang="zh-CN" altLang="en-US"/>
          </a:p>
          <a:p>
            <a:r>
              <a:rPr lang="zh-CN" altLang="en-US"/>
              <a:t>读取中断引脚的电平来确定是哪个中断，而不是使用中断标志。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7175" y="4114165"/>
            <a:ext cx="11677650" cy="219075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关于实验要求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进阶要求是提高的要求，做了分数会更高些；</a:t>
            </a:r>
            <a:endParaRPr lang="zh-CN" altLang="en-US"/>
          </a:p>
          <a:p>
            <a:r>
              <a:rPr lang="zh-CN" altLang="en-US"/>
              <a:t>如果能力有限，只做基本要求就可以了。</a:t>
            </a:r>
            <a:endParaRPr lang="zh-CN" altLang="en-US"/>
          </a:p>
          <a:p>
            <a:r>
              <a:rPr lang="zh-CN" altLang="en-US"/>
              <a:t>另外，请按照我给的模板来编写实验报告。</a:t>
            </a:r>
            <a:endParaRPr lang="zh-CN" altLang="en-US"/>
          </a:p>
          <a:p>
            <a:r>
              <a:rPr lang="zh-CN" altLang="en-US"/>
              <a:t>不要把</a:t>
            </a:r>
            <a:r>
              <a:rPr lang="en-US" altLang="zh-CN"/>
              <a:t>Word</a:t>
            </a:r>
            <a:r>
              <a:rPr lang="zh-CN" altLang="en-US"/>
              <a:t>当成写字板用！！！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呼吸灯（</a:t>
            </a:r>
            <a:r>
              <a:rPr lang="en-US" altLang="zh-CN"/>
              <a:t>242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原理是什么？</a:t>
            </a:r>
            <a:endParaRPr lang="zh-CN" altLang="en-US"/>
          </a:p>
          <a:p>
            <a:r>
              <a:rPr lang="zh-CN" altLang="en-US"/>
              <a:t>如何改进？</a:t>
            </a:r>
            <a:endParaRPr lang="zh-CN" altLang="en-US"/>
          </a:p>
          <a:p>
            <a:r>
              <a:rPr lang="zh-CN" altLang="en-US"/>
              <a:t>如何通过三色</a:t>
            </a:r>
            <a:r>
              <a:rPr lang="en-US" altLang="zh-CN"/>
              <a:t>LED</a:t>
            </a:r>
            <a:r>
              <a:rPr lang="zh-CN" altLang="en-US"/>
              <a:t>实现绚丽的色彩？</a:t>
            </a:r>
            <a:endParaRPr lang="zh-CN" altLang="en-US"/>
          </a:p>
          <a:p>
            <a:pPr lvl="1"/>
            <a:r>
              <a:rPr lang="zh-CN" altLang="en-US"/>
              <a:t>使用</a:t>
            </a:r>
            <a:r>
              <a:rPr lang="en-US" altLang="zh-CN"/>
              <a:t>PWM</a:t>
            </a:r>
            <a:r>
              <a:rPr lang="zh-CN" altLang="en-US"/>
              <a:t>可以吗？</a:t>
            </a:r>
            <a:endParaRPr lang="zh-CN" altLang="en-US"/>
          </a:p>
          <a:p>
            <a:pPr lvl="1"/>
            <a:r>
              <a:rPr lang="zh-CN" altLang="en-US"/>
              <a:t>硬件上有那些限制？</a:t>
            </a:r>
            <a:endParaRPr lang="zh-CN" altLang="en-US"/>
          </a:p>
          <a:p>
            <a:pPr lvl="1"/>
            <a:r>
              <a:rPr lang="zh-CN" altLang="en-US"/>
              <a:t>如何绕过这些限制？</a:t>
            </a:r>
            <a:endParaRPr lang="zh-CN" altLang="en-US"/>
          </a:p>
          <a:p>
            <a:endParaRPr lang="en-US" altLang="zh-CN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输入捕获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105660" y="1739265"/>
            <a:ext cx="776097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输入滤波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09600" y="1724660"/>
            <a:ext cx="10972800" cy="300355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信号测量原理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984375" y="1600200"/>
            <a:ext cx="822198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关键函数与例子</a:t>
            </a:r>
            <a:r>
              <a:rPr lang="en-US" altLang="zh-CN"/>
              <a:t>247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590040"/>
            <a:ext cx="10972800" cy="4525963"/>
          </a:xfrm>
        </p:spPr>
        <p:txBody>
          <a:bodyPr/>
          <a:p>
            <a:r>
              <a:rPr lang="zh-CN" altLang="en-US"/>
              <a:t>关键函数</a:t>
            </a:r>
            <a:endParaRPr lang="zh-CN" altLang="en-US"/>
          </a:p>
          <a:p>
            <a:r>
              <a:rPr lang="zh-CN" altLang="en-US"/>
              <a:t>信号测量</a:t>
            </a:r>
            <a:endParaRPr lang="zh-CN" alt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串口通信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计算机通信</a:t>
            </a:r>
            <a:endParaRPr lang="zh-CN" altLang="en-US"/>
          </a:p>
          <a:p>
            <a:pPr lvl="1"/>
            <a:r>
              <a:rPr lang="zh-CN" altLang="en-US"/>
              <a:t>串行</a:t>
            </a:r>
            <a:endParaRPr lang="zh-CN" altLang="en-US"/>
          </a:p>
          <a:p>
            <a:pPr lvl="1"/>
            <a:r>
              <a:rPr lang="zh-CN" altLang="en-US"/>
              <a:t>并行（长距离传输的问题）</a:t>
            </a:r>
            <a:endParaRPr lang="zh-CN" altLang="en-US"/>
          </a:p>
          <a:p>
            <a:pPr lvl="0"/>
            <a:r>
              <a:rPr lang="zh-CN" altLang="en-US"/>
              <a:t>串行通信的基本概念</a:t>
            </a:r>
            <a:endParaRPr lang="zh-CN" altLang="en-US"/>
          </a:p>
          <a:p>
            <a:pPr lvl="1"/>
            <a:r>
              <a:rPr lang="zh-CN" altLang="en-US"/>
              <a:t>同步串行</a:t>
            </a:r>
            <a:endParaRPr lang="zh-CN" altLang="en-US"/>
          </a:p>
          <a:p>
            <a:pPr lvl="1"/>
            <a:r>
              <a:rPr lang="zh-CN" altLang="en-US"/>
              <a:t>异步串行</a:t>
            </a:r>
            <a:endParaRPr lang="zh-CN" alt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同步和异步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016125" y="1719580"/>
            <a:ext cx="762127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450975" y="1600200"/>
            <a:ext cx="928878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79450" y="1320800"/>
            <a:ext cx="10972800" cy="39700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838960" y="5651500"/>
            <a:ext cx="192849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1</a:t>
            </a:r>
            <a:r>
              <a:rPr lang="zh-CN" altLang="en-US"/>
              <a:t>、注意位的顺序</a:t>
            </a:r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、波特率的作用</a:t>
            </a:r>
            <a:endParaRPr lang="zh-CN" alt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接收</a:t>
            </a:r>
            <a:r>
              <a:rPr lang="en-US" altLang="zh-CN"/>
              <a:t>264</a:t>
            </a:r>
            <a:endParaRPr lang="en-US" altLang="zh-CN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05535" y="3154045"/>
            <a:ext cx="8705850" cy="28575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通信方式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工作模式：</a:t>
            </a:r>
            <a:endParaRPr lang="zh-CN" altLang="en-US"/>
          </a:p>
          <a:p>
            <a:pPr lvl="1"/>
            <a:r>
              <a:rPr lang="zh-CN" altLang="en-US"/>
              <a:t>单工</a:t>
            </a:r>
            <a:endParaRPr lang="zh-CN" altLang="en-US"/>
          </a:p>
          <a:p>
            <a:pPr lvl="1"/>
            <a:r>
              <a:rPr lang="zh-CN" altLang="en-US"/>
              <a:t>半双工</a:t>
            </a:r>
            <a:endParaRPr lang="zh-CN" altLang="en-US"/>
          </a:p>
          <a:p>
            <a:pPr lvl="1"/>
            <a:r>
              <a:rPr lang="zh-CN" altLang="en-US"/>
              <a:t>全双工</a:t>
            </a:r>
            <a:endParaRPr lang="zh-CN" altLang="en-US"/>
          </a:p>
          <a:p>
            <a:r>
              <a:rPr lang="en-US" altLang="zh-CN"/>
              <a:t>STM32</a:t>
            </a:r>
            <a:r>
              <a:rPr lang="zh-CN" altLang="en-US"/>
              <a:t>支持全双工</a:t>
            </a:r>
            <a:endParaRPr lang="zh-CN" altLang="en-US"/>
          </a:p>
          <a:p>
            <a:r>
              <a:rPr lang="zh-CN" altLang="en-US"/>
              <a:t>校验方式</a:t>
            </a:r>
            <a:endParaRPr lang="zh-CN" altLang="en-US"/>
          </a:p>
          <a:p>
            <a:pPr lvl="1"/>
            <a:r>
              <a:rPr lang="zh-CN" altLang="en-US"/>
              <a:t>奇校验</a:t>
            </a:r>
            <a:endParaRPr lang="zh-CN" altLang="en-US"/>
          </a:p>
          <a:p>
            <a:pPr lvl="1"/>
            <a:r>
              <a:rPr lang="zh-CN" altLang="en-US"/>
              <a:t>偶校验</a:t>
            </a:r>
            <a:endParaRPr lang="zh-CN" altLang="en-US"/>
          </a:p>
          <a:p>
            <a:pPr lvl="1"/>
            <a:r>
              <a:rPr lang="zh-CN" altLang="en-US"/>
              <a:t>代码和校验</a:t>
            </a:r>
            <a:endParaRPr lang="zh-CN" altLang="en-US"/>
          </a:p>
          <a:p>
            <a:pPr lvl="1"/>
            <a:r>
              <a:rPr lang="zh-CN" altLang="en-US"/>
              <a:t>循环冗余校验（</a:t>
            </a:r>
            <a:r>
              <a:rPr lang="en-US" altLang="zh-CN"/>
              <a:t>CRC</a:t>
            </a:r>
            <a:r>
              <a:rPr lang="zh-CN" altLang="en-US"/>
              <a:t>）</a:t>
            </a:r>
            <a:endParaRPr lang="zh-CN" altLang="en-US"/>
          </a:p>
          <a:p>
            <a:pPr lvl="1"/>
            <a:endParaRPr lang="zh-CN" altLang="en-US"/>
          </a:p>
          <a:p>
            <a:pPr lvl="1"/>
            <a:endParaRPr lang="zh-CN" alt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986155" y="1908175"/>
            <a:ext cx="9980295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通信状态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TXE</a:t>
            </a:r>
            <a:endParaRPr lang="en-US" altLang="zh-CN"/>
          </a:p>
          <a:p>
            <a:r>
              <a:rPr lang="en-US" altLang="zh-CN"/>
              <a:t>TC</a:t>
            </a:r>
            <a:endParaRPr lang="en-US" altLang="zh-CN"/>
          </a:p>
          <a:p>
            <a:r>
              <a:rPr lang="en-US" altLang="zh-CN"/>
              <a:t>RXNE</a:t>
            </a:r>
            <a:endParaRPr lang="en-US" altLang="zh-CN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硬件说明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三个串口</a:t>
            </a:r>
            <a:endParaRPr lang="zh-CN" altLang="en-US"/>
          </a:p>
          <a:p>
            <a:r>
              <a:rPr lang="zh-CN" altLang="en-US"/>
              <a:t>使用</a:t>
            </a:r>
            <a:r>
              <a:rPr lang="en-US" altLang="zh-CN"/>
              <a:t>USART2 </a:t>
            </a:r>
            <a:r>
              <a:rPr lang="zh-CN" altLang="en-US"/>
              <a:t>连接一个</a:t>
            </a:r>
            <a:r>
              <a:rPr lang="en-US" altLang="zh-CN"/>
              <a:t>USB-USART</a:t>
            </a:r>
            <a:r>
              <a:rPr lang="zh-CN" altLang="en-US"/>
              <a:t>的转换器</a:t>
            </a:r>
            <a:endParaRPr lang="zh-CN" alt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主要接口和轮询串口方式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串口初始化类型（</a:t>
            </a:r>
            <a:r>
              <a:rPr lang="en-US" altLang="zh-CN"/>
              <a:t>270</a:t>
            </a:r>
            <a:r>
              <a:rPr lang="zh-CN" altLang="en-US"/>
              <a:t>）</a:t>
            </a:r>
            <a:endParaRPr lang="zh-CN" altLang="en-US"/>
          </a:p>
          <a:p>
            <a:r>
              <a:rPr lang="zh-CN" altLang="en-US"/>
              <a:t>串口初始化过程（</a:t>
            </a:r>
            <a:r>
              <a:rPr lang="en-US" altLang="zh-CN"/>
              <a:t>272</a:t>
            </a:r>
            <a:r>
              <a:rPr lang="zh-CN" altLang="en-US"/>
              <a:t>）</a:t>
            </a:r>
            <a:endParaRPr lang="zh-CN" altLang="en-US"/>
          </a:p>
          <a:p>
            <a:r>
              <a:rPr lang="zh-CN" altLang="en-US"/>
              <a:t>轮询接口函数（</a:t>
            </a:r>
            <a:r>
              <a:rPr lang="en-US" altLang="zh-CN"/>
              <a:t>274</a:t>
            </a:r>
            <a:r>
              <a:rPr lang="zh-CN" altLang="en-US"/>
              <a:t>）</a:t>
            </a:r>
            <a:endParaRPr lang="zh-CN" altLang="en-US"/>
          </a:p>
          <a:p>
            <a:r>
              <a:rPr lang="zh-CN" altLang="en-US"/>
              <a:t>硬件配置，接收与发送固定长度的数据</a:t>
            </a:r>
            <a:endParaRPr lang="zh-CN" altLang="en-US"/>
          </a:p>
          <a:p>
            <a:r>
              <a:rPr lang="zh-CN" altLang="en-US"/>
              <a:t>注意：串口重定向不讲，还是使用</a:t>
            </a:r>
            <a:r>
              <a:rPr lang="en-US" altLang="zh-CN"/>
              <a:t>HAL</a:t>
            </a:r>
            <a:r>
              <a:rPr lang="zh-CN" altLang="en-US"/>
              <a:t>的串口发送和接收函数</a:t>
            </a:r>
            <a:endParaRPr lang="zh-CN" alt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09600" y="1417955"/>
            <a:ext cx="10725150" cy="499364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中断方式的串口通信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中断</a:t>
            </a:r>
            <a:endParaRPr lang="zh-CN" altLang="en-US"/>
          </a:p>
          <a:p>
            <a:pPr lvl="1"/>
            <a:r>
              <a:rPr lang="en-US" altLang="zh-CN">
                <a:sym typeface="+mn-ea"/>
              </a:rPr>
              <a:t>TXE</a:t>
            </a:r>
            <a:endParaRPr lang="en-US" altLang="zh-CN"/>
          </a:p>
          <a:p>
            <a:pPr lvl="1"/>
            <a:r>
              <a:rPr lang="en-US" altLang="zh-CN">
                <a:sym typeface="+mn-ea"/>
              </a:rPr>
              <a:t>TC</a:t>
            </a:r>
            <a:endParaRPr lang="en-US" altLang="zh-CN"/>
          </a:p>
          <a:p>
            <a:pPr lvl="1"/>
            <a:r>
              <a:rPr lang="en-US" altLang="zh-CN">
                <a:sym typeface="+mn-ea"/>
              </a:rPr>
              <a:t>RXNE</a:t>
            </a:r>
            <a:endParaRPr lang="en-US" altLang="zh-CN"/>
          </a:p>
          <a:p>
            <a:pPr lvl="0"/>
            <a:r>
              <a:rPr lang="zh-CN" altLang="en-US"/>
              <a:t>接口函数（</a:t>
            </a:r>
            <a:r>
              <a:rPr lang="en-US" altLang="zh-CN"/>
              <a:t>285</a:t>
            </a:r>
            <a:r>
              <a:rPr lang="zh-CN" altLang="en-US"/>
              <a:t>）</a:t>
            </a:r>
            <a:endParaRPr lang="zh-CN" altLang="en-US"/>
          </a:p>
          <a:p>
            <a:pPr lvl="0"/>
            <a:r>
              <a:rPr lang="zh-CN" altLang="en-US"/>
              <a:t>任务：通过中断方式实现</a:t>
            </a:r>
            <a:r>
              <a:rPr lang="en-US" altLang="zh-CN"/>
              <a:t>LED</a:t>
            </a:r>
            <a:r>
              <a:rPr lang="zh-CN" altLang="en-US"/>
              <a:t>的控制</a:t>
            </a:r>
            <a:endParaRPr lang="zh-CN" alt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通信协议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什么是通信协议（语言）</a:t>
            </a:r>
            <a:endParaRPr lang="zh-CN" altLang="en-US"/>
          </a:p>
          <a:p>
            <a:r>
              <a:rPr lang="zh-CN" altLang="en-US"/>
              <a:t>如何设计一个通信协议？</a:t>
            </a:r>
            <a:endParaRPr lang="zh-CN" altLang="en-US"/>
          </a:p>
          <a:p>
            <a:pPr lvl="1"/>
            <a:r>
              <a:rPr lang="zh-CN" altLang="en-US"/>
              <a:t>数据以流的方式发送和接收，连续性</a:t>
            </a:r>
            <a:endParaRPr lang="zh-CN" altLang="en-US"/>
          </a:p>
          <a:p>
            <a:pPr lvl="1"/>
            <a:r>
              <a:rPr lang="zh-CN" altLang="en-US"/>
              <a:t>通信协议最总要的是什么？</a:t>
            </a:r>
            <a:endParaRPr lang="zh-CN" altLang="en-US"/>
          </a:p>
          <a:p>
            <a:pPr lvl="2"/>
            <a:r>
              <a:rPr lang="zh-CN" altLang="en-US"/>
              <a:t>断句</a:t>
            </a:r>
            <a:endParaRPr lang="zh-CN" altLang="en-US"/>
          </a:p>
          <a:p>
            <a:pPr lvl="2"/>
            <a:r>
              <a:rPr lang="zh-CN" altLang="en-US"/>
              <a:t>完整性</a:t>
            </a:r>
            <a:endParaRPr lang="zh-CN" altLang="en-US"/>
          </a:p>
          <a:p>
            <a:pPr lvl="2"/>
            <a:r>
              <a:rPr lang="zh-CN" altLang="en-US"/>
              <a:t>效率</a:t>
            </a:r>
            <a:r>
              <a:rPr lang="en-US" altLang="zh-CN"/>
              <a:t>/</a:t>
            </a:r>
            <a:r>
              <a:rPr lang="zh-CN" altLang="en-US"/>
              <a:t>便捷</a:t>
            </a:r>
            <a:endParaRPr lang="zh-CN" altLang="en-US"/>
          </a:p>
          <a:p>
            <a:pPr lvl="0"/>
            <a:endParaRPr lang="zh-CN" alt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DMA</a:t>
            </a:r>
            <a:r>
              <a:rPr lang="zh-CN" altLang="en-US"/>
              <a:t>方式的串口通信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DMA</a:t>
            </a:r>
            <a:r>
              <a:rPr lang="zh-CN" altLang="en-US"/>
              <a:t>（</a:t>
            </a:r>
            <a:r>
              <a:rPr lang="en-US" altLang="zh-CN"/>
              <a:t>Direct Memory Access</a:t>
            </a:r>
            <a:r>
              <a:rPr lang="zh-CN" altLang="en-US"/>
              <a:t>）</a:t>
            </a:r>
            <a:endParaRPr lang="zh-CN" altLang="en-US"/>
          </a:p>
          <a:p>
            <a:r>
              <a:rPr lang="zh-CN" altLang="en-US"/>
              <a:t>为什么需要</a:t>
            </a:r>
            <a:r>
              <a:rPr lang="en-US" altLang="zh-CN"/>
              <a:t>DMA</a:t>
            </a:r>
            <a:endParaRPr lang="en-US" altLang="zh-CN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054100" y="566420"/>
            <a:ext cx="9535160" cy="5945505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DMA</a:t>
            </a:r>
            <a:r>
              <a:rPr lang="zh-CN" altLang="en-US"/>
              <a:t>实践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接口函数（</a:t>
            </a:r>
            <a:r>
              <a:rPr lang="en-US" altLang="zh-CN"/>
              <a:t>296</a:t>
            </a:r>
            <a:r>
              <a:rPr lang="zh-CN" altLang="en-US"/>
              <a:t>）</a:t>
            </a:r>
            <a:endParaRPr lang="zh-CN" altLang="en-US"/>
          </a:p>
          <a:p>
            <a:r>
              <a:rPr lang="zh-CN" altLang="en-US"/>
              <a:t>不定长数据接收</a:t>
            </a:r>
            <a:endParaRPr lang="zh-CN" altLang="en-US"/>
          </a:p>
          <a:p>
            <a:pPr lvl="1"/>
            <a:r>
              <a:rPr lang="zh-CN" altLang="en-US" sz="2800"/>
              <a:t>空闲中断的含义（</a:t>
            </a:r>
            <a:r>
              <a:rPr lang="en-US" altLang="zh-CN" sz="2800"/>
              <a:t>IDLE</a:t>
            </a:r>
            <a:r>
              <a:rPr lang="zh-CN" altLang="en-US" sz="2800"/>
              <a:t>）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7C6E5"/>
      </a:accent1>
      <a:accent2>
        <a:srgbClr val="333399"/>
      </a:accent2>
      <a:accent3>
        <a:srgbClr val="FFFFFF"/>
      </a:accent3>
      <a:accent4>
        <a:srgbClr val="000000"/>
      </a:accent4>
      <a:accent5>
        <a:srgbClr val="D0DFEF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DejaVu Sans"/>
        <a:ea typeface="方正书宋_GBK"/>
        <a:cs typeface=""/>
      </a:majorFont>
      <a:minorFont>
        <a:latin typeface="DejaVu Sans"/>
        <a:ea typeface="方正书宋_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A7C6E5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0DFEF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4363</Words>
  <Application>WPS 演示</Application>
  <PresentationFormat>宽屏</PresentationFormat>
  <Paragraphs>402</Paragraphs>
  <Slides>73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73</vt:i4>
      </vt:variant>
    </vt:vector>
  </HeadingPairs>
  <TitlesOfParts>
    <vt:vector size="84" baseType="lpstr">
      <vt:lpstr>Arial</vt:lpstr>
      <vt:lpstr>宋体</vt:lpstr>
      <vt:lpstr>Wingdings</vt:lpstr>
      <vt:lpstr>DejaVu Sans</vt:lpstr>
      <vt:lpstr>方正书宋_GBK</vt:lpstr>
      <vt:lpstr>微软雅黑</vt:lpstr>
      <vt:lpstr>SimSun</vt:lpstr>
      <vt:lpstr>Arial Unicode MS</vt:lpstr>
      <vt:lpstr>方正书宋_GBK</vt:lpstr>
      <vt:lpstr>DejaVu Sans</vt:lpstr>
      <vt:lpstr>默认设计模板</vt:lpstr>
      <vt:lpstr>第二章</vt:lpstr>
      <vt:lpstr>MCU</vt:lpstr>
      <vt:lpstr>PowerPoint 演示文稿</vt:lpstr>
      <vt:lpstr>PowerPoint 演示文稿</vt:lpstr>
      <vt:lpstr>这货长什么样子？</vt:lpstr>
      <vt:lpstr>芯片引脚</vt:lpstr>
      <vt:lpstr>问题</vt:lpstr>
      <vt:lpstr>开发板</vt:lpstr>
      <vt:lpstr>要求</vt:lpstr>
      <vt:lpstr>PowerPoint 演示文稿</vt:lpstr>
      <vt:lpstr>开发板硬件简单解析</vt:lpstr>
      <vt:lpstr>PowerPoint 演示文稿</vt:lpstr>
      <vt:lpstr>IO</vt:lpstr>
      <vt:lpstr>STM32CubeIDE</vt:lpstr>
      <vt:lpstr>PowerPoint 演示文稿</vt:lpstr>
      <vt:lpstr>开发流程（P59）</vt:lpstr>
      <vt:lpstr>基本使用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实际操作</vt:lpstr>
      <vt:lpstr>时钟配置</vt:lpstr>
      <vt:lpstr>如何调试</vt:lpstr>
      <vt:lpstr>GPIO（110）</vt:lpstr>
      <vt:lpstr>基于HAL库方式的GPIO（131）</vt:lpstr>
      <vt:lpstr>GPIO接口函数（135）</vt:lpstr>
      <vt:lpstr>按键检测</vt:lpstr>
      <vt:lpstr>中断系统</vt:lpstr>
      <vt:lpstr>PowerPoint 演示文稿</vt:lpstr>
      <vt:lpstr>PowerPoint 演示文稿</vt:lpstr>
      <vt:lpstr>PowerPoint 演示文稿</vt:lpstr>
      <vt:lpstr>HAL的中断封装184</vt:lpstr>
      <vt:lpstr>回调和weak 修饰</vt:lpstr>
      <vt:lpstr>外部中断处理流程</vt:lpstr>
      <vt:lpstr>定时器</vt:lpstr>
      <vt:lpstr>定时器时序</vt:lpstr>
      <vt:lpstr>定时的时间和周期计算</vt:lpstr>
      <vt:lpstr>设置关键</vt:lpstr>
      <vt:lpstr>代码关键</vt:lpstr>
      <vt:lpstr>思考：使用定时器检测按键</vt:lpstr>
      <vt:lpstr>PWM</vt:lpstr>
      <vt:lpstr>捕获/比较通道</vt:lpstr>
      <vt:lpstr>PWM的生成</vt:lpstr>
      <vt:lpstr>PWM模式</vt:lpstr>
      <vt:lpstr>开发板按键中断的问题</vt:lpstr>
      <vt:lpstr>PowerPoint 演示文稿</vt:lpstr>
      <vt:lpstr>PowerPoint 演示文稿</vt:lpstr>
      <vt:lpstr>PowerPoint 演示文稿</vt:lpstr>
      <vt:lpstr>解决方案</vt:lpstr>
      <vt:lpstr>关于实验要求</vt:lpstr>
      <vt:lpstr>呼吸灯（242）</vt:lpstr>
      <vt:lpstr>输入捕获</vt:lpstr>
      <vt:lpstr>输入滤波</vt:lpstr>
      <vt:lpstr>信号测量原理</vt:lpstr>
      <vt:lpstr>关键函数与例子247</vt:lpstr>
      <vt:lpstr>串口通信</vt:lpstr>
      <vt:lpstr>同步和异步</vt:lpstr>
      <vt:lpstr>PowerPoint 演示文稿</vt:lpstr>
      <vt:lpstr>PowerPoint 演示文稿</vt:lpstr>
      <vt:lpstr>接收264</vt:lpstr>
      <vt:lpstr>通信方式</vt:lpstr>
      <vt:lpstr>PowerPoint 演示文稿</vt:lpstr>
      <vt:lpstr>通信状态</vt:lpstr>
      <vt:lpstr>硬件说明</vt:lpstr>
      <vt:lpstr>主要接口和轮询串口方式</vt:lpstr>
      <vt:lpstr>PowerPoint 演示文稿</vt:lpstr>
      <vt:lpstr>中断方式的串口通信</vt:lpstr>
      <vt:lpstr>通信协议</vt:lpstr>
      <vt:lpstr>DMA方式的串口通信</vt:lpstr>
      <vt:lpstr>PowerPoint 演示文稿</vt:lpstr>
      <vt:lpstr>DMA实践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danny</dc:creator>
  <cp:lastModifiedBy>danny</cp:lastModifiedBy>
  <cp:revision>136</cp:revision>
  <dcterms:created xsi:type="dcterms:W3CDTF">2024-09-10T03:25:31Z</dcterms:created>
  <dcterms:modified xsi:type="dcterms:W3CDTF">2024-09-10T03:25:31Z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2052-11.1.0.11720</vt:lpwstr>
  </property>
  <property fmtid="{D5CDD505-2E9C-101B-9397-08002B2CF9AE}" pid="3" name="ICV">
    <vt:lpwstr/>
  </property>
</Properties>
</file>