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6" r:id="rId3"/>
    <p:sldId id="299" r:id="rId4"/>
    <p:sldId id="300" r:id="rId5"/>
    <p:sldId id="301" r:id="rId6"/>
    <p:sldId id="302" r:id="rId7"/>
    <p:sldId id="303" r:id="rId8"/>
    <p:sldId id="304" r:id="rId9"/>
    <p:sldId id="306" r:id="rId10"/>
    <p:sldId id="305" r:id="rId11"/>
    <p:sldId id="307" r:id="rId12"/>
    <p:sldId id="308" r:id="rId13"/>
    <p:sldId id="309" r:id="rId14"/>
    <p:sldId id="310" r:id="rId15"/>
    <p:sldId id="311" r:id="rId16"/>
    <p:sldId id="315" r:id="rId17"/>
    <p:sldId id="316" r:id="rId18"/>
    <p:sldId id="312" r:id="rId19"/>
    <p:sldId id="313" r:id="rId20"/>
    <p:sldId id="319" r:id="rId21"/>
    <p:sldId id="326" r:id="rId22"/>
    <p:sldId id="320" r:id="rId23"/>
    <p:sldId id="321" r:id="rId24"/>
    <p:sldId id="322" r:id="rId25"/>
    <p:sldId id="323" r:id="rId26"/>
    <p:sldId id="324" r:id="rId27"/>
    <p:sldId id="336" r:id="rId28"/>
    <p:sldId id="337" r:id="rId29"/>
    <p:sldId id="325" r:id="rId30"/>
    <p:sldId id="327" r:id="rId31"/>
    <p:sldId id="328" r:id="rId32"/>
    <p:sldId id="342" r:id="rId33"/>
    <p:sldId id="343" r:id="rId34"/>
    <p:sldId id="344" r:id="rId35"/>
    <p:sldId id="329" r:id="rId36"/>
    <p:sldId id="345" r:id="rId37"/>
    <p:sldId id="346" r:id="rId38"/>
    <p:sldId id="347" r:id="rId39"/>
    <p:sldId id="348" r:id="rId40"/>
    <p:sldId id="349" r:id="rId41"/>
    <p:sldId id="350" r:id="rId42"/>
    <p:sldId id="351" r:id="rId43"/>
    <p:sldId id="352" r:id="rId44"/>
    <p:sldId id="353" r:id="rId45"/>
    <p:sldId id="354" r:id="rId46"/>
    <p:sldId id="355" r:id="rId47"/>
    <p:sldId id="356" r:id="rId48"/>
    <p:sldId id="357" r:id="rId49"/>
    <p:sldId id="358" r:id="rId50"/>
    <p:sldId id="359" r:id="rId51"/>
    <p:sldId id="360" r:id="rId52"/>
    <p:sldId id="361" r:id="rId53"/>
    <p:sldId id="362" r:id="rId54"/>
    <p:sldId id="363" r:id="rId55"/>
    <p:sldId id="364" r:id="rId56"/>
    <p:sldId id="365" r:id="rId57"/>
    <p:sldId id="366" r:id="rId58"/>
    <p:sldId id="367" r:id="rId59"/>
    <p:sldId id="368" r:id="rId6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handoutMaster" Target="handoutMasters/handoutMaster1.xml"/><Relationship Id="rId61" Type="http://schemas.openxmlformats.org/officeDocument/2006/relationships/notesMaster" Target="notesMasters/notesMaster1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8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8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panose="020B0603030804020204" charset="2"/>
        <a:buNone/>
        <a:defRPr b="0" i="0" u="none" kern="1200" baseline="0">
          <a:solidFill>
            <a:schemeClr val="tx1"/>
          </a:solidFill>
          <a:latin typeface="DejaVu Sans" panose="020B0603030804020204" charset="2"/>
          <a:ea typeface="方正书宋_GBK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第十章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en-US" altLang="zh-CN"/>
              <a:t>FreeRTOS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软件编程模式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典型的前后台编程模式</a:t>
            </a:r>
            <a:endParaRPr lang="zh-CN" altLang="en-US"/>
          </a:p>
          <a:p>
            <a:pPr lvl="1"/>
            <a:r>
              <a:rPr lang="zh-CN" altLang="en-US"/>
              <a:t>温度采集</a:t>
            </a:r>
            <a:endParaRPr lang="zh-CN" altLang="en-US"/>
          </a:p>
          <a:p>
            <a:pPr lvl="1"/>
            <a:r>
              <a:rPr lang="zh-CN" altLang="en-US"/>
              <a:t>键盘扫描</a:t>
            </a:r>
            <a:endParaRPr lang="zh-CN" altLang="en-US"/>
          </a:p>
          <a:p>
            <a:pPr lvl="1"/>
            <a:r>
              <a:rPr lang="zh-CN" altLang="en-US"/>
              <a:t>温度显示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4100" y="2301240"/>
            <a:ext cx="8271510" cy="42297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前后台程序的问题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顺序执行，所有任务的优先级是一致的，但实际的情况很少是这样；</a:t>
            </a:r>
            <a:endParaRPr lang="zh-CN" altLang="en-US"/>
          </a:p>
          <a:p>
            <a:r>
              <a:rPr lang="zh-CN" altLang="en-US"/>
              <a:t>使用</a:t>
            </a:r>
            <a:r>
              <a:rPr lang="en-US" altLang="zh-CN"/>
              <a:t>delay</a:t>
            </a:r>
            <a:r>
              <a:rPr lang="zh-CN" altLang="en-US"/>
              <a:t>函数对</a:t>
            </a:r>
            <a:r>
              <a:rPr lang="en-US" altLang="zh-CN"/>
              <a:t>CPU</a:t>
            </a:r>
            <a:r>
              <a:rPr lang="zh-CN" altLang="en-US"/>
              <a:t>的使用率不高。</a:t>
            </a:r>
            <a:r>
              <a:rPr lang="en-US" altLang="zh-CN"/>
              <a:t>delay</a:t>
            </a:r>
            <a:r>
              <a:rPr lang="zh-CN" altLang="en-US"/>
              <a:t>函数执行时，只有部分外设和中断代码可以执行</a:t>
            </a:r>
            <a:endParaRPr lang="zh-CN" altLang="en-US"/>
          </a:p>
          <a:p>
            <a:r>
              <a:rPr lang="zh-CN" altLang="en-US"/>
              <a:t>代码耦合高，需要很多全局变量来保存状态，复杂的应用开发困难，不利于分工合作。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采用任务分离的方式（</a:t>
            </a:r>
            <a:r>
              <a:rPr lang="en-US" altLang="zh-CN"/>
              <a:t>OS</a:t>
            </a:r>
            <a:r>
              <a:rPr lang="zh-CN" altLang="en-US"/>
              <a:t>）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55395" y="1498600"/>
            <a:ext cx="7410450" cy="42291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16110" y="2329180"/>
            <a:ext cx="15913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任务间如何传递状态和参数？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两种模式的比较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04570" y="1699260"/>
            <a:ext cx="974725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如何选择？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1626235"/>
            <a:ext cx="10972800" cy="44735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基本概念（</a:t>
            </a:r>
            <a:r>
              <a:rPr lang="en-US" altLang="zh-CN"/>
              <a:t>309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任务（进程，线程）</a:t>
            </a:r>
            <a:endParaRPr lang="zh-CN" altLang="en-US"/>
          </a:p>
          <a:p>
            <a:pPr lvl="1"/>
            <a:r>
              <a:rPr lang="zh-CN" altLang="en-US"/>
              <a:t>独立性（不能彼此调用，不能直接进行数据交换）</a:t>
            </a:r>
            <a:endParaRPr lang="zh-CN" altLang="en-US"/>
          </a:p>
          <a:p>
            <a:pPr lvl="1"/>
            <a:r>
              <a:rPr lang="zh-CN" altLang="en-US"/>
              <a:t>并行（宏观上并行，时间片）</a:t>
            </a:r>
            <a:endParaRPr lang="zh-CN" altLang="en-US"/>
          </a:p>
          <a:p>
            <a:pPr lvl="0"/>
            <a:r>
              <a:rPr lang="zh-CN" altLang="en-US"/>
              <a:t>内核</a:t>
            </a:r>
            <a:endParaRPr lang="zh-CN" altLang="en-US"/>
          </a:p>
          <a:p>
            <a:pPr lvl="1"/>
            <a:r>
              <a:rPr lang="zh-CN" altLang="en-US"/>
              <a:t>抢占式调度（类似中断级别）</a:t>
            </a:r>
            <a:endParaRPr lang="zh-CN" altLang="en-US"/>
          </a:p>
          <a:p>
            <a:pPr lvl="1"/>
            <a:r>
              <a:rPr lang="zh-CN" altLang="en-US"/>
              <a:t>时间片调度</a:t>
            </a:r>
            <a:endParaRPr lang="zh-CN" altLang="en-US"/>
          </a:p>
          <a:p>
            <a:pPr lvl="2"/>
            <a:r>
              <a:rPr lang="zh-CN" altLang="en-US"/>
              <a:t>优先级高的抢占优先级低的</a:t>
            </a:r>
            <a:endParaRPr lang="zh-CN" altLang="en-US"/>
          </a:p>
          <a:p>
            <a:pPr lvl="2"/>
            <a:r>
              <a:rPr lang="zh-CN" altLang="en-US"/>
              <a:t>相同的，共享</a:t>
            </a:r>
            <a:r>
              <a:rPr lang="en-US" altLang="zh-CN"/>
              <a:t>CPU</a:t>
            </a:r>
            <a:r>
              <a:rPr lang="zh-CN" altLang="en-US"/>
              <a:t>时间片</a:t>
            </a:r>
            <a:endParaRPr lang="zh-CN" altLang="en-US"/>
          </a:p>
          <a:p>
            <a:pPr lvl="2"/>
            <a:r>
              <a:rPr lang="zh-CN" altLang="en-US"/>
              <a:t>硬件中断的优先级比任务优先级高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14325" y="1967865"/>
            <a:ext cx="11563350" cy="40773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任务上下文（</a:t>
            </a:r>
            <a:r>
              <a:rPr lang="en-US" altLang="zh-CN"/>
              <a:t>context</a:t>
            </a:r>
            <a:r>
              <a:rPr lang="zh-CN" altLang="en-US"/>
              <a:t>）理解成任务当前的状态，切换任务的时候需要保护线程，以便后台任务可以被准备恢复。</a:t>
            </a:r>
            <a:endParaRPr lang="zh-CN" altLang="en-US"/>
          </a:p>
          <a:p>
            <a:r>
              <a:rPr lang="zh-CN" altLang="en-US"/>
              <a:t>事件：事件驱动，当发生某个情况时候，通过某种方式（信号、消息）等，通知任务进行处理。</a:t>
            </a:r>
            <a:endParaRPr lang="zh-CN" altLang="en-US"/>
          </a:p>
          <a:p>
            <a:r>
              <a:rPr lang="zh-CN" altLang="en-US"/>
              <a:t>任务状态：</a:t>
            </a:r>
            <a:endParaRPr lang="zh-CN" altLang="en-US"/>
          </a:p>
          <a:p>
            <a:pPr lvl="1"/>
            <a:r>
              <a:rPr lang="zh-CN" altLang="en-US"/>
              <a:t>就绪</a:t>
            </a:r>
            <a:endParaRPr lang="zh-CN" altLang="en-US"/>
          </a:p>
          <a:p>
            <a:pPr lvl="1"/>
            <a:r>
              <a:rPr lang="zh-CN" altLang="en-US"/>
              <a:t>运行</a:t>
            </a:r>
            <a:endParaRPr lang="zh-CN" altLang="en-US"/>
          </a:p>
          <a:p>
            <a:pPr lvl="1"/>
            <a:r>
              <a:rPr lang="zh-CN" altLang="en-US"/>
              <a:t>阻塞</a:t>
            </a:r>
            <a:endParaRPr lang="zh-CN" altLang="en-US"/>
          </a:p>
          <a:p>
            <a:pPr lvl="1"/>
            <a:r>
              <a:rPr lang="zh-CN" altLang="en-US"/>
              <a:t>终止</a:t>
            </a:r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080895" y="1600200"/>
            <a:ext cx="8029575" cy="45262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任务的</a:t>
            </a:r>
            <a:r>
              <a:rPr lang="zh-CN" altLang="en-US">
                <a:sym typeface="+mn-ea"/>
              </a:rPr>
              <a:t>三要素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任务函数</a:t>
            </a:r>
            <a:endParaRPr lang="zh-CN" altLang="en-US"/>
          </a:p>
          <a:p>
            <a:r>
              <a:rPr lang="zh-CN" altLang="en-US"/>
              <a:t>任务栈</a:t>
            </a:r>
            <a:endParaRPr lang="zh-CN" altLang="en-US"/>
          </a:p>
          <a:p>
            <a:r>
              <a:rPr lang="zh-CN" altLang="en-US"/>
              <a:t>任务控制快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以上都会耗费额外的内存和</a:t>
            </a:r>
            <a:r>
              <a:rPr lang="en-US" altLang="zh-CN"/>
              <a:t>CPU</a:t>
            </a:r>
            <a:r>
              <a:rPr lang="zh-CN" altLang="en-US"/>
              <a:t>资源，因此嵌入式</a:t>
            </a:r>
            <a:r>
              <a:rPr lang="en-US" altLang="zh-CN"/>
              <a:t>OS</a:t>
            </a:r>
            <a:r>
              <a:rPr lang="zh-CN" altLang="en-US"/>
              <a:t>的设计和性能都要考虑上诉的消耗。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流行的嵌入式操作系统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uC/OS</a:t>
            </a:r>
            <a:endParaRPr lang="en-US" altLang="zh-CN"/>
          </a:p>
          <a:p>
            <a:r>
              <a:rPr lang="en-US" altLang="zh-CN"/>
              <a:t>RTX(CMSIS-RTOS)</a:t>
            </a:r>
            <a:endParaRPr lang="en-US" altLang="zh-CN"/>
          </a:p>
          <a:p>
            <a:pPr lvl="1"/>
            <a:r>
              <a:rPr lang="en-US" altLang="zh-CN"/>
              <a:t>CMSIS </a:t>
            </a:r>
            <a:r>
              <a:rPr lang="zh-CN" altLang="en-US"/>
              <a:t>和</a:t>
            </a:r>
            <a:r>
              <a:rPr lang="en-US" altLang="zh-CN"/>
              <a:t> FreeRTOS</a:t>
            </a:r>
            <a:r>
              <a:rPr lang="zh-CN" altLang="en-US"/>
              <a:t>的关系</a:t>
            </a:r>
            <a:endParaRPr lang="zh-CN" altLang="en-US"/>
          </a:p>
          <a:p>
            <a:pPr lvl="0"/>
            <a:r>
              <a:rPr lang="en-US" altLang="zh-CN"/>
              <a:t>RT-Thread</a:t>
            </a:r>
            <a:endParaRPr lang="en-US" altLang="zh-CN"/>
          </a:p>
          <a:p>
            <a:pPr lvl="0"/>
            <a:r>
              <a:rPr lang="en-US" altLang="zh-CN"/>
              <a:t>FreeRTOS</a:t>
            </a:r>
            <a:endParaRPr lang="en-US" altLang="zh-CN"/>
          </a:p>
          <a:p>
            <a:pPr lvl="0"/>
            <a:r>
              <a:rPr lang="en-US" altLang="zh-CN"/>
              <a:t>VxWorks</a:t>
            </a:r>
            <a:endParaRPr lang="en-US" alt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任务管理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任务划分（</a:t>
            </a:r>
            <a:r>
              <a:rPr lang="en-US" altLang="zh-CN"/>
              <a:t>1-6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任务执行函数</a:t>
            </a:r>
            <a:endParaRPr lang="zh-CN" altLang="en-US"/>
          </a:p>
          <a:p>
            <a:pPr lvl="1"/>
            <a:r>
              <a:rPr lang="zh-CN" altLang="en-US"/>
              <a:t>单次执行</a:t>
            </a:r>
            <a:endParaRPr lang="zh-CN" altLang="en-US"/>
          </a:p>
          <a:p>
            <a:pPr lvl="1"/>
            <a:r>
              <a:rPr lang="zh-CN" altLang="en-US"/>
              <a:t>周期执行</a:t>
            </a:r>
            <a:endParaRPr lang="zh-CN" altLang="en-US"/>
          </a:p>
          <a:p>
            <a:pPr lvl="1"/>
            <a:r>
              <a:rPr lang="zh-CN" altLang="en-US"/>
              <a:t>事件触发（响应）</a:t>
            </a:r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40995" y="2033270"/>
            <a:ext cx="10972800" cy="31216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89965" y="2086610"/>
            <a:ext cx="10210800" cy="35528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14095" y="1976755"/>
            <a:ext cx="10163175" cy="37719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任务优先级选择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中断关联性</a:t>
            </a:r>
            <a:endParaRPr lang="zh-CN" altLang="en-US"/>
          </a:p>
          <a:p>
            <a:r>
              <a:rPr lang="zh-CN" altLang="en-US"/>
              <a:t>紧迫性</a:t>
            </a:r>
            <a:endParaRPr lang="zh-CN" altLang="en-US"/>
          </a:p>
          <a:p>
            <a:r>
              <a:rPr lang="zh-CN" altLang="en-US"/>
              <a:t>关键性</a:t>
            </a:r>
            <a:endParaRPr lang="zh-CN" altLang="en-US"/>
          </a:p>
          <a:p>
            <a:r>
              <a:rPr lang="zh-CN" altLang="en-US"/>
              <a:t>频繁性</a:t>
            </a:r>
            <a:endParaRPr lang="zh-CN" altLang="en-US"/>
          </a:p>
          <a:p>
            <a:r>
              <a:rPr lang="zh-CN" altLang="en-US"/>
              <a:t>快捷性</a:t>
            </a:r>
            <a:endParaRPr lang="zh-CN" altLang="en-US"/>
          </a:p>
          <a:p>
            <a:r>
              <a:rPr lang="zh-CN" altLang="en-US"/>
              <a:t>传递性（信息供应与需求）</a:t>
            </a:r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任务接口函数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osThreadNew</a:t>
            </a:r>
            <a:endParaRPr lang="en-US" altLang="zh-CN"/>
          </a:p>
          <a:p>
            <a:r>
              <a:rPr lang="en-US" altLang="zh-CN"/>
              <a:t>osThreadSetPriority</a:t>
            </a:r>
            <a:endParaRPr lang="en-US" altLang="zh-CN"/>
          </a:p>
          <a:p>
            <a:r>
              <a:rPr lang="en-US" altLang="zh-CN"/>
              <a:t>osDelay</a:t>
            </a:r>
            <a:endParaRPr lang="en-US" alt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实战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用一个任务控制灯的闪烁</a:t>
            </a:r>
            <a:endParaRPr lang="zh-CN" altLang="en-US"/>
          </a:p>
          <a:p>
            <a:r>
              <a:rPr lang="zh-CN" altLang="en-US"/>
              <a:t>另外一个任务在串口发送消息</a:t>
            </a:r>
            <a:endParaRPr lang="zh-CN" altLang="en-US"/>
          </a:p>
          <a:p>
            <a:r>
              <a:rPr lang="zh-CN" altLang="en-US"/>
              <a:t>更改系统滴答</a:t>
            </a:r>
            <a:endParaRPr lang="en-US" alt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硬件设置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中间件（</a:t>
            </a:r>
            <a:r>
              <a:rPr lang="en-US" altLang="zh-CN"/>
              <a:t>FreeRTOS</a:t>
            </a:r>
            <a:r>
              <a:rPr lang="zh-CN" altLang="en-US"/>
              <a:t>）配置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20065" y="1795145"/>
            <a:ext cx="3215005" cy="46685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695" y="1696085"/>
            <a:ext cx="7807960" cy="4368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9220" y="59055"/>
            <a:ext cx="5762625" cy="63360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020" y="215265"/>
            <a:ext cx="5661660" cy="60236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21385" y="419100"/>
            <a:ext cx="9184005" cy="614108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33070" y="1329690"/>
            <a:ext cx="5398770" cy="40716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505" y="1417955"/>
            <a:ext cx="5730875" cy="426593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修改</a:t>
            </a:r>
            <a:r>
              <a:rPr lang="en-US" altLang="zh-CN"/>
              <a:t>HAL</a:t>
            </a:r>
            <a:r>
              <a:rPr lang="zh-CN" altLang="en-US"/>
              <a:t>的时间基准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34770" y="1714500"/>
            <a:ext cx="9652000" cy="427545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39140" y="732790"/>
            <a:ext cx="8384540" cy="782447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436620" y="434340"/>
            <a:ext cx="7007860" cy="106076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程序解析（</a:t>
            </a:r>
            <a:r>
              <a:rPr lang="en-US" altLang="zh-CN"/>
              <a:t>324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任务同步和通信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任务的概念，与线程类似</a:t>
            </a:r>
            <a:endParaRPr lang="zh-CN" altLang="en-US"/>
          </a:p>
          <a:p>
            <a:r>
              <a:rPr lang="zh-CN" altLang="en-US"/>
              <a:t>任务表现为并行运行方式。特别的当两个任务的优先级相等，会共享</a:t>
            </a:r>
            <a:r>
              <a:rPr lang="en-US" altLang="zh-CN"/>
              <a:t>CPU</a:t>
            </a:r>
            <a:r>
              <a:rPr lang="zh-CN" altLang="en-US"/>
              <a:t>资源，看起来就像在同时运行。</a:t>
            </a:r>
            <a:endParaRPr lang="zh-CN" altLang="en-US"/>
          </a:p>
          <a:p>
            <a:r>
              <a:rPr lang="zh-CN" altLang="en-US"/>
              <a:t>考虑一个问题，当两个任务都需要使用到同一个串口发送数据，这时会造成什么问题？</a:t>
            </a:r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信号量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二值信号量</a:t>
            </a:r>
            <a:endParaRPr lang="zh-CN" altLang="en-US"/>
          </a:p>
          <a:p>
            <a:r>
              <a:rPr lang="zh-CN" altLang="en-US"/>
              <a:t>计数信号量</a:t>
            </a:r>
            <a:endParaRPr lang="zh-CN" altLang="en-US"/>
          </a:p>
          <a:p>
            <a:r>
              <a:rPr lang="zh-CN" altLang="en-US"/>
              <a:t>接口函数</a:t>
            </a:r>
            <a:endParaRPr lang="zh-CN" altLang="en-US"/>
          </a:p>
          <a:p>
            <a:pPr lvl="1"/>
            <a:r>
              <a:rPr lang="zh-CN" altLang="en-US"/>
              <a:t>创建</a:t>
            </a:r>
            <a:endParaRPr lang="zh-CN" altLang="en-US"/>
          </a:p>
          <a:p>
            <a:pPr lvl="1"/>
            <a:r>
              <a:rPr lang="zh-CN" altLang="en-US"/>
              <a:t>获取</a:t>
            </a:r>
            <a:endParaRPr lang="zh-CN" altLang="en-US"/>
          </a:p>
          <a:p>
            <a:pPr lvl="1"/>
            <a:r>
              <a:rPr lang="zh-CN" altLang="en-US"/>
              <a:t>释放</a:t>
            </a:r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61110" y="864870"/>
            <a:ext cx="10321290" cy="571563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60195" y="635635"/>
            <a:ext cx="9626600" cy="590423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14655" y="446405"/>
            <a:ext cx="11267440" cy="566991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例子（</a:t>
            </a:r>
            <a:r>
              <a:rPr lang="en-US" altLang="zh-CN"/>
              <a:t>331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事件标志组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023745" y="1490980"/>
            <a:ext cx="6284595" cy="4806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15010" y="1537970"/>
            <a:ext cx="10974705" cy="409892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59205" y="274955"/>
            <a:ext cx="10109835" cy="652970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68630" y="88900"/>
            <a:ext cx="10866120" cy="654431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线程标志（任务通知）</a:t>
            </a:r>
            <a:endParaRPr lang="zh-CN" altLang="en-US"/>
          </a:p>
        </p:txBody>
      </p:sp>
      <p:sp>
        <p:nvSpPr>
          <p:cNvPr id="5" name="内容占位符 4"/>
          <p:cNvSpPr/>
          <p:nvPr>
            <p:ph idx="1"/>
          </p:nvPr>
        </p:nvSpPr>
        <p:spPr/>
        <p:txBody>
          <a:bodyPr/>
          <a:p>
            <a:r>
              <a:rPr lang="zh-CN" altLang="en-US"/>
              <a:t>每个线程建立的时候就具备的</a:t>
            </a:r>
            <a:endParaRPr lang="zh-CN" altLang="en-US"/>
          </a:p>
          <a:p>
            <a:r>
              <a:rPr lang="zh-CN" altLang="en-US"/>
              <a:t>由其他线程设置，本线程读取</a:t>
            </a:r>
            <a:endParaRPr lang="zh-CN" altLang="en-US"/>
          </a:p>
          <a:p>
            <a:r>
              <a:rPr lang="zh-CN" altLang="en-US"/>
              <a:t>注意与事件标识组的区别</a:t>
            </a:r>
            <a:endParaRPr lang="zh-CN" altLang="en-US"/>
          </a:p>
          <a:p>
            <a:pPr lvl="1"/>
            <a:r>
              <a:rPr lang="zh-CN" altLang="en-US"/>
              <a:t>标识组是独立的，需要单独建立</a:t>
            </a:r>
            <a:endParaRPr lang="zh-CN" altLang="en-US"/>
          </a:p>
          <a:p>
            <a:pPr lvl="1"/>
            <a:r>
              <a:rPr lang="zh-CN" altLang="en-US"/>
              <a:t>线程标识是依附于线程</a:t>
            </a:r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68120" y="0"/>
            <a:ext cx="8805545" cy="6673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85140" y="774700"/>
            <a:ext cx="11209655" cy="56673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互斥量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本质上是一个二值信号量</a:t>
            </a:r>
            <a:endParaRPr lang="zh-CN" altLang="en-US"/>
          </a:p>
          <a:p>
            <a:r>
              <a:rPr lang="zh-CN" altLang="en-US"/>
              <a:t>与信号量的区别</a:t>
            </a:r>
            <a:endParaRPr lang="zh-CN" altLang="en-US"/>
          </a:p>
          <a:p>
            <a:pPr lvl="1"/>
            <a:r>
              <a:rPr lang="zh-CN" altLang="en-US"/>
              <a:t>信号量，一个线程设置，另外线程一个释放（线程同步）</a:t>
            </a:r>
            <a:endParaRPr lang="zh-CN" altLang="en-US"/>
          </a:p>
          <a:p>
            <a:pPr lvl="1"/>
            <a:r>
              <a:rPr lang="zh-CN" altLang="en-US"/>
              <a:t>互斥两，同一个线程申请与释放（用于共享资源的访问）</a:t>
            </a:r>
            <a:endParaRPr lang="zh-CN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0020" y="1607185"/>
            <a:ext cx="11871325" cy="483616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56920" y="92075"/>
            <a:ext cx="10023475" cy="66738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4025" y="0"/>
            <a:ext cx="11283950" cy="651446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消息队列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线程间数据交换的方式</a:t>
            </a:r>
            <a:endParaRPr lang="zh-CN" altLang="en-US"/>
          </a:p>
          <a:p>
            <a:pPr lvl="1"/>
            <a:r>
              <a:rPr lang="zh-CN" altLang="en-US"/>
              <a:t>简单情况下使用全局变量</a:t>
            </a:r>
            <a:endParaRPr lang="zh-CN" altLang="en-US"/>
          </a:p>
          <a:p>
            <a:pPr lvl="1"/>
            <a:r>
              <a:rPr lang="zh-CN" altLang="en-US"/>
              <a:t>全局变量很难做到状态变化的历史记录，有时候中间过程丢失</a:t>
            </a:r>
            <a:endParaRPr lang="zh-CN" altLang="en-US"/>
          </a:p>
          <a:p>
            <a:pPr lvl="0"/>
            <a:r>
              <a:rPr lang="zh-CN" altLang="en-US"/>
              <a:t>消息队列</a:t>
            </a:r>
            <a:endParaRPr lang="zh-CN" altLang="en-US"/>
          </a:p>
          <a:p>
            <a:pPr lvl="1"/>
            <a:r>
              <a:rPr lang="en-US" altLang="zh-CN"/>
              <a:t>FIFO</a:t>
            </a:r>
            <a:r>
              <a:rPr lang="zh-CN" altLang="en-US"/>
              <a:t>相当于缓冲</a:t>
            </a:r>
            <a:endParaRPr lang="zh-CN" altLang="en-US"/>
          </a:p>
          <a:p>
            <a:pPr lvl="1"/>
            <a:r>
              <a:rPr lang="zh-CN" altLang="en-US"/>
              <a:t>消息队列是固定大小的</a:t>
            </a:r>
            <a:endParaRPr lang="zh-CN" altLang="en-US"/>
          </a:p>
          <a:p>
            <a:pPr lvl="1"/>
            <a:r>
              <a:rPr lang="zh-CN" altLang="en-US"/>
              <a:t>内容复制，而不是指针</a:t>
            </a:r>
            <a:endParaRPr lang="zh-CN" altLang="en-US"/>
          </a:p>
          <a:p>
            <a:pPr lvl="1"/>
            <a:r>
              <a:rPr lang="zh-CN" altLang="en-US"/>
              <a:t>原始的</a:t>
            </a:r>
            <a:r>
              <a:rPr lang="en-US" altLang="zh-CN"/>
              <a:t>FreeRTOS</a:t>
            </a:r>
            <a:r>
              <a:rPr lang="zh-CN" altLang="en-US"/>
              <a:t>是没有优先级的</a:t>
            </a:r>
            <a:endParaRPr lang="zh-CN" altLang="en-US"/>
          </a:p>
          <a:p>
            <a:pPr lvl="1"/>
            <a:r>
              <a:rPr lang="zh-CN" altLang="en-US"/>
              <a:t>阻塞模式</a:t>
            </a:r>
            <a:endParaRPr lang="zh-CN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83845" y="1492885"/>
            <a:ext cx="11908155" cy="494728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64490" y="0"/>
            <a:ext cx="11736070" cy="641604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90195" y="523240"/>
            <a:ext cx="10258425" cy="391477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84555" y="934085"/>
            <a:ext cx="10596245" cy="543115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46810" y="0"/>
            <a:ext cx="9081135" cy="662178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55370" y="2698115"/>
            <a:ext cx="10220325" cy="286702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软件定时器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硬件定时器有限</a:t>
            </a:r>
            <a:endParaRPr lang="zh-CN" altLang="en-US"/>
          </a:p>
          <a:p>
            <a:r>
              <a:rPr lang="zh-CN" altLang="en-US"/>
              <a:t>程序中需要周期执行的代码不一定都需要使用定时器，定时器采用中断方式，优先级很高（相对于操作系统）</a:t>
            </a:r>
            <a:endParaRPr lang="zh-CN" altLang="en-US"/>
          </a:p>
          <a:p>
            <a:r>
              <a:rPr lang="zh-CN" altLang="en-US"/>
              <a:t>定时器还有很多其他的用途（信号采集、</a:t>
            </a:r>
            <a:r>
              <a:rPr lang="en-US" altLang="zh-CN"/>
              <a:t>PWM</a:t>
            </a:r>
            <a:r>
              <a:rPr lang="zh-CN" altLang="en-US"/>
              <a:t>等）</a:t>
            </a:r>
            <a:endParaRPr lang="zh-CN" altLang="en-US"/>
          </a:p>
          <a:p>
            <a:r>
              <a:rPr lang="zh-CN" altLang="en-US"/>
              <a:t>因此简单的时间操作可以使用软件定时器</a:t>
            </a:r>
            <a:endParaRPr lang="zh-CN" altLang="en-US"/>
          </a:p>
          <a:p>
            <a:r>
              <a:rPr lang="zh-CN" altLang="en-US"/>
              <a:t>软件定时器</a:t>
            </a:r>
            <a:endParaRPr lang="zh-CN" altLang="en-US"/>
          </a:p>
          <a:p>
            <a:pPr lvl="1"/>
            <a:r>
              <a:rPr lang="zh-CN" altLang="en-US"/>
              <a:t>单次执行</a:t>
            </a:r>
            <a:endParaRPr lang="zh-CN" altLang="en-US"/>
          </a:p>
          <a:p>
            <a:pPr lvl="1"/>
            <a:r>
              <a:rPr lang="zh-CN" altLang="en-US"/>
              <a:t>重复执行</a:t>
            </a:r>
            <a:endParaRPr lang="zh-CN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204470"/>
            <a:ext cx="10020300" cy="2066925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350" y="238125"/>
            <a:ext cx="10048875" cy="6619875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36955" y="0"/>
            <a:ext cx="10255885" cy="683133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7795" y="416560"/>
            <a:ext cx="11349990" cy="573913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补充内容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I2C</a:t>
            </a:r>
            <a:r>
              <a:rPr lang="zh-CN" altLang="en-US"/>
              <a:t>通信</a:t>
            </a:r>
            <a:endParaRPr lang="zh-CN" altLang="en-US"/>
          </a:p>
          <a:p>
            <a:r>
              <a:rPr lang="en-US" altLang="zh-CN"/>
              <a:t>ADC</a:t>
            </a:r>
            <a:endParaRPr lang="en-US" altLang="zh-CN"/>
          </a:p>
          <a:p>
            <a:r>
              <a:rPr lang="zh-CN" altLang="en-US"/>
              <a:t>显示器操作</a:t>
            </a:r>
            <a:endParaRPr lang="zh-CN" altLang="en-US"/>
          </a:p>
          <a:p>
            <a:r>
              <a:rPr lang="zh-CN" altLang="en-US"/>
              <a:t>舵机</a:t>
            </a:r>
            <a:endParaRPr lang="zh-CN" altLang="en-US"/>
          </a:p>
          <a:p>
            <a:r>
              <a:rPr lang="en-US" altLang="zh-CN"/>
              <a:t>RTC</a:t>
            </a:r>
            <a:endParaRPr lang="en-US" alt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DejaVu Sans"/>
        <a:ea typeface="方正书宋_GBK"/>
        <a:cs typeface=""/>
      </a:majorFont>
      <a:minorFont>
        <a:latin typeface="DejaVu Sans"/>
        <a:ea typeface="方正书宋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EF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1258</Words>
  <Application>WPS 演示</Application>
  <PresentationFormat>宽屏</PresentationFormat>
  <Paragraphs>168</Paragraphs>
  <Slides>58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68" baseType="lpstr">
      <vt:lpstr>Arial</vt:lpstr>
      <vt:lpstr>宋体</vt:lpstr>
      <vt:lpstr>Wingdings</vt:lpstr>
      <vt:lpstr>DejaVu Sans</vt:lpstr>
      <vt:lpstr>方正书宋_GBK</vt:lpstr>
      <vt:lpstr>微软雅黑</vt:lpstr>
      <vt:lpstr>SimSun</vt:lpstr>
      <vt:lpstr>Arial Unicode MS</vt:lpstr>
      <vt:lpstr>DejaVu Sans</vt:lpstr>
      <vt:lpstr>默认设计模板</vt:lpstr>
      <vt:lpstr>第十章</vt:lpstr>
      <vt:lpstr>软件编程模式</vt:lpstr>
      <vt:lpstr>前后台程序的问题</vt:lpstr>
      <vt:lpstr>采用任务分离的方式（OS）</vt:lpstr>
      <vt:lpstr>两种模式的比较</vt:lpstr>
      <vt:lpstr>如何选择？</vt:lpstr>
      <vt:lpstr>基本概念（309）</vt:lpstr>
      <vt:lpstr>PowerPoint 演示文稿</vt:lpstr>
      <vt:lpstr>PowerPoint 演示文稿</vt:lpstr>
      <vt:lpstr>PowerPoint 演示文稿</vt:lpstr>
      <vt:lpstr>任务的三要素</vt:lpstr>
      <vt:lpstr>流行的嵌入式操作系统</vt:lpstr>
      <vt:lpstr>任务管理</vt:lpstr>
      <vt:lpstr>PowerPoint 演示文稿</vt:lpstr>
      <vt:lpstr>PowerPoint 演示文稿</vt:lpstr>
      <vt:lpstr>PowerPoint 演示文稿</vt:lpstr>
      <vt:lpstr>任务优先级选择</vt:lpstr>
      <vt:lpstr>任务接口函数</vt:lpstr>
      <vt:lpstr>实战</vt:lpstr>
      <vt:lpstr>硬件设置</vt:lpstr>
      <vt:lpstr>中间件（FreeRTOS）配置</vt:lpstr>
      <vt:lpstr>PowerPoint 演示文稿</vt:lpstr>
      <vt:lpstr>PowerPoint 演示文稿</vt:lpstr>
      <vt:lpstr>PowerPoint 演示文稿</vt:lpstr>
      <vt:lpstr>修改HAL的时间基准</vt:lpstr>
      <vt:lpstr>PowerPoint 演示文稿</vt:lpstr>
      <vt:lpstr>PowerPoint 演示文稿</vt:lpstr>
      <vt:lpstr>程序解析（324）</vt:lpstr>
      <vt:lpstr>任务同步和通信</vt:lpstr>
      <vt:lpstr>信号量</vt:lpstr>
      <vt:lpstr>PowerPoint 演示文稿</vt:lpstr>
      <vt:lpstr>PowerPoint 演示文稿</vt:lpstr>
      <vt:lpstr>PowerPoint 演示文稿</vt:lpstr>
      <vt:lpstr>例子（331）</vt:lpstr>
      <vt:lpstr>事件标志组</vt:lpstr>
      <vt:lpstr>PowerPoint 演示文稿</vt:lpstr>
      <vt:lpstr>PowerPoint 演示文稿</vt:lpstr>
      <vt:lpstr>PowerPoint 演示文稿</vt:lpstr>
      <vt:lpstr>线程标志（任务通知）</vt:lpstr>
      <vt:lpstr>PowerPoint 演示文稿</vt:lpstr>
      <vt:lpstr>PowerPoint 演示文稿</vt:lpstr>
      <vt:lpstr>互斥量</vt:lpstr>
      <vt:lpstr>PowerPoint 演示文稿</vt:lpstr>
      <vt:lpstr>PowerPoint 演示文稿</vt:lpstr>
      <vt:lpstr>PowerPoint 演示文稿</vt:lpstr>
      <vt:lpstr>消息队列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软件定时器</vt:lpstr>
      <vt:lpstr>PowerPoint 演示文稿</vt:lpstr>
      <vt:lpstr>PowerPoint 演示文稿</vt:lpstr>
      <vt:lpstr>PowerPoint 演示文稿</vt:lpstr>
      <vt:lpstr>PowerPoint 演示文稿</vt:lpstr>
      <vt:lpstr>补充内容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danny</dc:creator>
  <cp:lastModifiedBy>danny</cp:lastModifiedBy>
  <cp:revision>84</cp:revision>
  <dcterms:created xsi:type="dcterms:W3CDTF">2023-10-26T04:54:42Z</dcterms:created>
  <dcterms:modified xsi:type="dcterms:W3CDTF">2023-10-26T04:54:42Z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2052-11.1.0.11704</vt:lpwstr>
  </property>
  <property fmtid="{D5CDD505-2E9C-101B-9397-08002B2CF9AE}" pid="3" name="ICV">
    <vt:lpwstr/>
  </property>
</Properties>
</file>